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Lst>
  <p:sldIdLst>
    <p:sldId id="280" r:id="rId2"/>
    <p:sldId id="277" r:id="rId3"/>
    <p:sldId id="257" r:id="rId4"/>
    <p:sldId id="258" r:id="rId5"/>
    <p:sldId id="283" r:id="rId6"/>
    <p:sldId id="284" r:id="rId7"/>
    <p:sldId id="264" r:id="rId8"/>
    <p:sldId id="266" r:id="rId9"/>
    <p:sldId id="267" r:id="rId10"/>
    <p:sldId id="268" r:id="rId11"/>
    <p:sldId id="269" r:id="rId12"/>
    <p:sldId id="270" r:id="rId13"/>
    <p:sldId id="273" r:id="rId14"/>
    <p:sldId id="274" r:id="rId15"/>
    <p:sldId id="275" r:id="rId16"/>
    <p:sldId id="28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5" d="100"/>
          <a:sy n="55" d="100"/>
        </p:scale>
        <p:origin x="10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AE0CF7-696D-47AF-AE5B-DE25858FF657}"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ru-KZ"/>
        </a:p>
      </dgm:t>
    </dgm:pt>
    <dgm:pt modelId="{F0F62CBC-6639-4475-B6DD-893D09CFDF66}">
      <dgm:prSet/>
      <dgm:spPr/>
      <dgm:t>
        <a:bodyPr/>
        <a:lstStyle/>
        <a:p>
          <a:r>
            <a:rPr lang="kk-KZ">
              <a:solidFill>
                <a:schemeClr val="tx1"/>
              </a:solidFill>
              <a:latin typeface="Times New Roman" panose="02020603050405020304" pitchFamily="18" charset="0"/>
              <a:cs typeface="Times New Roman" panose="02020603050405020304" pitchFamily="18" charset="0"/>
            </a:rPr>
            <a:t>жалпы экономикалық</a:t>
          </a:r>
          <a:endParaRPr lang="ru-KZ">
            <a:solidFill>
              <a:schemeClr val="tx1"/>
            </a:solidFill>
            <a:latin typeface="Times New Roman" panose="02020603050405020304" pitchFamily="18" charset="0"/>
            <a:cs typeface="Times New Roman" panose="02020603050405020304" pitchFamily="18" charset="0"/>
          </a:endParaRPr>
        </a:p>
      </dgm:t>
    </dgm:pt>
    <dgm:pt modelId="{6B54ADCF-20CD-4E1C-93A2-5D179AD0740B}" type="parTrans" cxnId="{95C06641-ABD3-4194-8BF3-117481DCFE6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C5B2A5B-8815-4437-A8DD-D492B97BACBA}" type="sibTrans" cxnId="{95C06641-ABD3-4194-8BF3-117481DCFE6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80841FE6-75FC-4D0B-811B-68364C658B0A}">
      <dgm:prSet/>
      <dgm:spPr/>
      <dgm:t>
        <a:bodyPr/>
        <a:lstStyle/>
        <a:p>
          <a:r>
            <a:rPr lang="kk-KZ">
              <a:solidFill>
                <a:schemeClr val="tx1"/>
              </a:solidFill>
              <a:latin typeface="Times New Roman" panose="02020603050405020304" pitchFamily="18" charset="0"/>
              <a:cs typeface="Times New Roman" panose="02020603050405020304" pitchFamily="18" charset="0"/>
            </a:rPr>
            <a:t>шығармашылық-ізденушілік (инновациялық)</a:t>
          </a:r>
          <a:endParaRPr lang="ru-KZ">
            <a:solidFill>
              <a:schemeClr val="tx1"/>
            </a:solidFill>
            <a:latin typeface="Times New Roman" panose="02020603050405020304" pitchFamily="18" charset="0"/>
            <a:cs typeface="Times New Roman" panose="02020603050405020304" pitchFamily="18" charset="0"/>
          </a:endParaRPr>
        </a:p>
      </dgm:t>
    </dgm:pt>
    <dgm:pt modelId="{1FEE7F08-44B4-491C-9C32-F5EE2FC432CD}" type="parTrans" cxnId="{030CDEF2-9911-4C4D-AC04-A70385C3436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F078576-4346-48E8-B05D-1B2E4D64DB66}" type="sibTrans" cxnId="{030CDEF2-9911-4C4D-AC04-A70385C3436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7FE86B7-8050-4E7C-9672-FC5EA37C4BEB}">
      <dgm:prSet/>
      <dgm:spPr/>
      <dgm:t>
        <a:bodyPr/>
        <a:lstStyle/>
        <a:p>
          <a:r>
            <a:rPr lang="kk-KZ">
              <a:solidFill>
                <a:schemeClr val="tx1"/>
              </a:solidFill>
              <a:latin typeface="Times New Roman" panose="02020603050405020304" pitchFamily="18" charset="0"/>
              <a:cs typeface="Times New Roman" panose="02020603050405020304" pitchFamily="18" charset="0"/>
            </a:rPr>
            <a:t>ресурстық</a:t>
          </a:r>
          <a:endParaRPr lang="ru-KZ">
            <a:solidFill>
              <a:schemeClr val="tx1"/>
            </a:solidFill>
            <a:latin typeface="Times New Roman" panose="02020603050405020304" pitchFamily="18" charset="0"/>
            <a:cs typeface="Times New Roman" panose="02020603050405020304" pitchFamily="18" charset="0"/>
          </a:endParaRPr>
        </a:p>
      </dgm:t>
    </dgm:pt>
    <dgm:pt modelId="{2BD12B51-0473-45D7-9E1B-8FB51645CF9F}" type="parTrans" cxnId="{1198869E-22CA-4E02-B4A0-F163E1C6BAA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804D837-7D6C-4E41-8215-78C30DCF0C07}" type="sibTrans" cxnId="{1198869E-22CA-4E02-B4A0-F163E1C6BAA4}">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46AD5FB-8B2A-45CE-B36D-9538AF1B1592}">
      <dgm:prSet/>
      <dgm:spPr/>
      <dgm:t>
        <a:bodyPr/>
        <a:lstStyle/>
        <a:p>
          <a:r>
            <a:rPr lang="kk-KZ">
              <a:solidFill>
                <a:schemeClr val="tx1"/>
              </a:solidFill>
              <a:latin typeface="Times New Roman" panose="02020603050405020304" pitchFamily="18" charset="0"/>
              <a:cs typeface="Times New Roman" panose="02020603050405020304" pitchFamily="18" charset="0"/>
            </a:rPr>
            <a:t>әлеуметтік</a:t>
          </a:r>
          <a:endParaRPr lang="ru-KZ">
            <a:solidFill>
              <a:schemeClr val="tx1"/>
            </a:solidFill>
            <a:latin typeface="Times New Roman" panose="02020603050405020304" pitchFamily="18" charset="0"/>
            <a:cs typeface="Times New Roman" panose="02020603050405020304" pitchFamily="18" charset="0"/>
          </a:endParaRPr>
        </a:p>
      </dgm:t>
    </dgm:pt>
    <dgm:pt modelId="{6C906A16-887B-407F-A5A0-2BD5A277C9BB}" type="parTrans" cxnId="{F8AAE70C-B60C-4497-B340-A1EC114516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D6381F0-C6A5-4344-B402-2508E5C743DF}" type="sibTrans" cxnId="{F8AAE70C-B60C-4497-B340-A1EC11451680}">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1441241-3A5E-4F50-AF76-A66AC95E5504}">
      <dgm:prSet/>
      <dgm:spPr/>
      <dgm:t>
        <a:bodyPr/>
        <a:lstStyle/>
        <a:p>
          <a:r>
            <a:rPr lang="kk-KZ">
              <a:solidFill>
                <a:schemeClr val="tx1"/>
              </a:solidFill>
              <a:latin typeface="Times New Roman" panose="02020603050405020304" pitchFamily="18" charset="0"/>
              <a:cs typeface="Times New Roman" panose="02020603050405020304" pitchFamily="18" charset="0"/>
            </a:rPr>
            <a:t>ұйымдастырушылық</a:t>
          </a:r>
          <a:endParaRPr lang="ru-KZ">
            <a:solidFill>
              <a:schemeClr val="tx1"/>
            </a:solidFill>
            <a:latin typeface="Times New Roman" panose="02020603050405020304" pitchFamily="18" charset="0"/>
            <a:cs typeface="Times New Roman" panose="02020603050405020304" pitchFamily="18" charset="0"/>
          </a:endParaRPr>
        </a:p>
      </dgm:t>
    </dgm:pt>
    <dgm:pt modelId="{E3A89AC8-C2A0-4C74-ACBC-4E28B4BE453A}" type="parTrans" cxnId="{43B74760-E37E-45B8-839D-9825A9223D7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67451395-71B9-4B32-9778-C2AA018533B1}" type="sibTrans" cxnId="{43B74760-E37E-45B8-839D-9825A9223D78}">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24C560E-42D2-4990-BE98-BBEB85C0E63A}" type="pres">
      <dgm:prSet presAssocID="{80AE0CF7-696D-47AF-AE5B-DE25858FF657}" presName="diagram" presStyleCnt="0">
        <dgm:presLayoutVars>
          <dgm:dir/>
          <dgm:resizeHandles val="exact"/>
        </dgm:presLayoutVars>
      </dgm:prSet>
      <dgm:spPr/>
    </dgm:pt>
    <dgm:pt modelId="{8A75C0F4-A60E-4164-AE1E-3F80CA27C65B}" type="pres">
      <dgm:prSet presAssocID="{F0F62CBC-6639-4475-B6DD-893D09CFDF66}" presName="node" presStyleLbl="node1" presStyleIdx="0" presStyleCnt="5">
        <dgm:presLayoutVars>
          <dgm:bulletEnabled val="1"/>
        </dgm:presLayoutVars>
      </dgm:prSet>
      <dgm:spPr/>
    </dgm:pt>
    <dgm:pt modelId="{184D6C42-2C35-4FFA-A517-C585E083BA13}" type="pres">
      <dgm:prSet presAssocID="{DC5B2A5B-8815-4437-A8DD-D492B97BACBA}" presName="sibTrans" presStyleCnt="0"/>
      <dgm:spPr/>
    </dgm:pt>
    <dgm:pt modelId="{4E24AFA8-829A-4D10-B563-6EADEDC3FDAB}" type="pres">
      <dgm:prSet presAssocID="{80841FE6-75FC-4D0B-811B-68364C658B0A}" presName="node" presStyleLbl="node1" presStyleIdx="1" presStyleCnt="5">
        <dgm:presLayoutVars>
          <dgm:bulletEnabled val="1"/>
        </dgm:presLayoutVars>
      </dgm:prSet>
      <dgm:spPr/>
    </dgm:pt>
    <dgm:pt modelId="{F998ACAA-735B-4C24-A05C-5C4185380B48}" type="pres">
      <dgm:prSet presAssocID="{2F078576-4346-48E8-B05D-1B2E4D64DB66}" presName="sibTrans" presStyleCnt="0"/>
      <dgm:spPr/>
    </dgm:pt>
    <dgm:pt modelId="{E2FC34A2-E56F-41E6-A4CB-407A92680EC4}" type="pres">
      <dgm:prSet presAssocID="{C7FE86B7-8050-4E7C-9672-FC5EA37C4BEB}" presName="node" presStyleLbl="node1" presStyleIdx="2" presStyleCnt="5">
        <dgm:presLayoutVars>
          <dgm:bulletEnabled val="1"/>
        </dgm:presLayoutVars>
      </dgm:prSet>
      <dgm:spPr/>
    </dgm:pt>
    <dgm:pt modelId="{FB735C1D-9F2F-4484-8F13-AF86F7BD3337}" type="pres">
      <dgm:prSet presAssocID="{3804D837-7D6C-4E41-8215-78C30DCF0C07}" presName="sibTrans" presStyleCnt="0"/>
      <dgm:spPr/>
    </dgm:pt>
    <dgm:pt modelId="{CFB2C936-0FBD-478C-B885-53DCD538AB12}" type="pres">
      <dgm:prSet presAssocID="{746AD5FB-8B2A-45CE-B36D-9538AF1B1592}" presName="node" presStyleLbl="node1" presStyleIdx="3" presStyleCnt="5">
        <dgm:presLayoutVars>
          <dgm:bulletEnabled val="1"/>
        </dgm:presLayoutVars>
      </dgm:prSet>
      <dgm:spPr/>
    </dgm:pt>
    <dgm:pt modelId="{A0D778A2-4B87-48DF-AC4E-1399AD630E17}" type="pres">
      <dgm:prSet presAssocID="{6D6381F0-C6A5-4344-B402-2508E5C743DF}" presName="sibTrans" presStyleCnt="0"/>
      <dgm:spPr/>
    </dgm:pt>
    <dgm:pt modelId="{741AE107-237B-4204-9CBE-DE27BFB0E93E}" type="pres">
      <dgm:prSet presAssocID="{C1441241-3A5E-4F50-AF76-A66AC95E5504}" presName="node" presStyleLbl="node1" presStyleIdx="4" presStyleCnt="5">
        <dgm:presLayoutVars>
          <dgm:bulletEnabled val="1"/>
        </dgm:presLayoutVars>
      </dgm:prSet>
      <dgm:spPr/>
    </dgm:pt>
  </dgm:ptLst>
  <dgm:cxnLst>
    <dgm:cxn modelId="{F8AAE70C-B60C-4497-B340-A1EC11451680}" srcId="{80AE0CF7-696D-47AF-AE5B-DE25858FF657}" destId="{746AD5FB-8B2A-45CE-B36D-9538AF1B1592}" srcOrd="3" destOrd="0" parTransId="{6C906A16-887B-407F-A5A0-2BD5A277C9BB}" sibTransId="{6D6381F0-C6A5-4344-B402-2508E5C743DF}"/>
    <dgm:cxn modelId="{C87A560E-A48A-42D8-9750-703C3DCBD94B}" type="presOf" srcId="{F0F62CBC-6639-4475-B6DD-893D09CFDF66}" destId="{8A75C0F4-A60E-4164-AE1E-3F80CA27C65B}" srcOrd="0" destOrd="0" presId="urn:microsoft.com/office/officeart/2005/8/layout/default"/>
    <dgm:cxn modelId="{2E561D23-661B-473B-8AF0-EA99798429DC}" type="presOf" srcId="{80AE0CF7-696D-47AF-AE5B-DE25858FF657}" destId="{A24C560E-42D2-4990-BE98-BBEB85C0E63A}" srcOrd="0" destOrd="0" presId="urn:microsoft.com/office/officeart/2005/8/layout/default"/>
    <dgm:cxn modelId="{43B74760-E37E-45B8-839D-9825A9223D78}" srcId="{80AE0CF7-696D-47AF-AE5B-DE25858FF657}" destId="{C1441241-3A5E-4F50-AF76-A66AC95E5504}" srcOrd="4" destOrd="0" parTransId="{E3A89AC8-C2A0-4C74-ACBC-4E28B4BE453A}" sibTransId="{67451395-71B9-4B32-9778-C2AA018533B1}"/>
    <dgm:cxn modelId="{95C06641-ABD3-4194-8BF3-117481DCFE68}" srcId="{80AE0CF7-696D-47AF-AE5B-DE25858FF657}" destId="{F0F62CBC-6639-4475-B6DD-893D09CFDF66}" srcOrd="0" destOrd="0" parTransId="{6B54ADCF-20CD-4E1C-93A2-5D179AD0740B}" sibTransId="{DC5B2A5B-8815-4437-A8DD-D492B97BACBA}"/>
    <dgm:cxn modelId="{9735EE71-5705-48DA-A410-97517A80DC07}" type="presOf" srcId="{C7FE86B7-8050-4E7C-9672-FC5EA37C4BEB}" destId="{E2FC34A2-E56F-41E6-A4CB-407A92680EC4}" srcOrd="0" destOrd="0" presId="urn:microsoft.com/office/officeart/2005/8/layout/default"/>
    <dgm:cxn modelId="{4C445575-144B-4336-88DF-B702E7694BD2}" type="presOf" srcId="{746AD5FB-8B2A-45CE-B36D-9538AF1B1592}" destId="{CFB2C936-0FBD-478C-B885-53DCD538AB12}" srcOrd="0" destOrd="0" presId="urn:microsoft.com/office/officeart/2005/8/layout/default"/>
    <dgm:cxn modelId="{1198869E-22CA-4E02-B4A0-F163E1C6BAA4}" srcId="{80AE0CF7-696D-47AF-AE5B-DE25858FF657}" destId="{C7FE86B7-8050-4E7C-9672-FC5EA37C4BEB}" srcOrd="2" destOrd="0" parTransId="{2BD12B51-0473-45D7-9E1B-8FB51645CF9F}" sibTransId="{3804D837-7D6C-4E41-8215-78C30DCF0C07}"/>
    <dgm:cxn modelId="{8C6769A9-8C84-4C8D-9ECF-18C85BFB35CC}" type="presOf" srcId="{C1441241-3A5E-4F50-AF76-A66AC95E5504}" destId="{741AE107-237B-4204-9CBE-DE27BFB0E93E}" srcOrd="0" destOrd="0" presId="urn:microsoft.com/office/officeart/2005/8/layout/default"/>
    <dgm:cxn modelId="{9E4B6BEB-7D8A-485F-AFA3-58F816A6B135}" type="presOf" srcId="{80841FE6-75FC-4D0B-811B-68364C658B0A}" destId="{4E24AFA8-829A-4D10-B563-6EADEDC3FDAB}" srcOrd="0" destOrd="0" presId="urn:microsoft.com/office/officeart/2005/8/layout/default"/>
    <dgm:cxn modelId="{030CDEF2-9911-4C4D-AC04-A70385C3436C}" srcId="{80AE0CF7-696D-47AF-AE5B-DE25858FF657}" destId="{80841FE6-75FC-4D0B-811B-68364C658B0A}" srcOrd="1" destOrd="0" parTransId="{1FEE7F08-44B4-491C-9C32-F5EE2FC432CD}" sibTransId="{2F078576-4346-48E8-B05D-1B2E4D64DB66}"/>
    <dgm:cxn modelId="{C0F99645-D35E-40D6-91D8-68E3A0DE7AAF}" type="presParOf" srcId="{A24C560E-42D2-4990-BE98-BBEB85C0E63A}" destId="{8A75C0F4-A60E-4164-AE1E-3F80CA27C65B}" srcOrd="0" destOrd="0" presId="urn:microsoft.com/office/officeart/2005/8/layout/default"/>
    <dgm:cxn modelId="{27236393-A76A-457D-9EC3-27A0D12EB15B}" type="presParOf" srcId="{A24C560E-42D2-4990-BE98-BBEB85C0E63A}" destId="{184D6C42-2C35-4FFA-A517-C585E083BA13}" srcOrd="1" destOrd="0" presId="urn:microsoft.com/office/officeart/2005/8/layout/default"/>
    <dgm:cxn modelId="{F8D02415-CA4C-405A-936C-0B3D0AC54CB0}" type="presParOf" srcId="{A24C560E-42D2-4990-BE98-BBEB85C0E63A}" destId="{4E24AFA8-829A-4D10-B563-6EADEDC3FDAB}" srcOrd="2" destOrd="0" presId="urn:microsoft.com/office/officeart/2005/8/layout/default"/>
    <dgm:cxn modelId="{A78AA444-CAFA-4B48-A7C2-50A520018DC6}" type="presParOf" srcId="{A24C560E-42D2-4990-BE98-BBEB85C0E63A}" destId="{F998ACAA-735B-4C24-A05C-5C4185380B48}" srcOrd="3" destOrd="0" presId="urn:microsoft.com/office/officeart/2005/8/layout/default"/>
    <dgm:cxn modelId="{42053BD4-D28C-495D-8D6A-8FA59E712B2B}" type="presParOf" srcId="{A24C560E-42D2-4990-BE98-BBEB85C0E63A}" destId="{E2FC34A2-E56F-41E6-A4CB-407A92680EC4}" srcOrd="4" destOrd="0" presId="urn:microsoft.com/office/officeart/2005/8/layout/default"/>
    <dgm:cxn modelId="{4A4705A8-1CCD-4B40-821D-C630DE152012}" type="presParOf" srcId="{A24C560E-42D2-4990-BE98-BBEB85C0E63A}" destId="{FB735C1D-9F2F-4484-8F13-AF86F7BD3337}" srcOrd="5" destOrd="0" presId="urn:microsoft.com/office/officeart/2005/8/layout/default"/>
    <dgm:cxn modelId="{07A3EE28-D2A5-471F-9581-1FFED388DC3A}" type="presParOf" srcId="{A24C560E-42D2-4990-BE98-BBEB85C0E63A}" destId="{CFB2C936-0FBD-478C-B885-53DCD538AB12}" srcOrd="6" destOrd="0" presId="urn:microsoft.com/office/officeart/2005/8/layout/default"/>
    <dgm:cxn modelId="{F14F4FCD-CE8D-4A7C-9DD5-31125999EBD5}" type="presParOf" srcId="{A24C560E-42D2-4990-BE98-BBEB85C0E63A}" destId="{A0D778A2-4B87-48DF-AC4E-1399AD630E17}" srcOrd="7" destOrd="0" presId="urn:microsoft.com/office/officeart/2005/8/layout/default"/>
    <dgm:cxn modelId="{977782B0-EC44-4181-86BC-6A94A5044164}" type="presParOf" srcId="{A24C560E-42D2-4990-BE98-BBEB85C0E63A}" destId="{741AE107-237B-4204-9CBE-DE27BFB0E93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18B2078-66DC-4DDA-9B52-995BC2DC67E3}" type="doc">
      <dgm:prSet loTypeId="urn:microsoft.com/office/officeart/2008/layout/VerticalCurvedList" loCatId="list" qsTypeId="urn:microsoft.com/office/officeart/2005/8/quickstyle/simple1" qsCatId="simple" csTypeId="urn:microsoft.com/office/officeart/2005/8/colors/accent1_2" csCatId="accent1"/>
      <dgm:spPr/>
      <dgm:t>
        <a:bodyPr/>
        <a:lstStyle/>
        <a:p>
          <a:endParaRPr lang="ru-KZ"/>
        </a:p>
      </dgm:t>
    </dgm:pt>
    <dgm:pt modelId="{49935EFB-B1C6-4CC5-B853-A2FC24BFA3E3}">
      <dgm:prSet/>
      <dgm:spPr/>
      <dgm:t>
        <a:bodyPr/>
        <a:lstStyle/>
        <a:p>
          <a:r>
            <a:rPr lang="kk-KZ">
              <a:solidFill>
                <a:schemeClr val="tx1"/>
              </a:solidFill>
              <a:latin typeface="Times New Roman" panose="02020603050405020304" pitchFamily="18" charset="0"/>
              <a:cs typeface="Times New Roman" panose="02020603050405020304" pitchFamily="18" charset="0"/>
            </a:rPr>
            <a:t>Өндірістік кәсіпкерлік </a:t>
          </a:r>
          <a:endParaRPr lang="ru-KZ">
            <a:solidFill>
              <a:schemeClr val="tx1"/>
            </a:solidFill>
            <a:latin typeface="Times New Roman" panose="02020603050405020304" pitchFamily="18" charset="0"/>
            <a:cs typeface="Times New Roman" panose="02020603050405020304" pitchFamily="18" charset="0"/>
          </a:endParaRPr>
        </a:p>
      </dgm:t>
    </dgm:pt>
    <dgm:pt modelId="{0EC3826D-F93F-4C69-A303-63A14D317C21}" type="parTrans" cxnId="{16EE6C41-7642-426D-9717-AAB4833C5E4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28E3DC2-E046-4588-878B-4AF4FFC134C6}" type="sibTrans" cxnId="{16EE6C41-7642-426D-9717-AAB4833C5E4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9992B75-DF89-4734-AE4F-94E74D5031F5}">
      <dgm:prSet/>
      <dgm:spPr/>
      <dgm:t>
        <a:bodyPr/>
        <a:lstStyle/>
        <a:p>
          <a:r>
            <a:rPr lang="kk-KZ">
              <a:solidFill>
                <a:schemeClr val="tx1"/>
              </a:solidFill>
              <a:latin typeface="Times New Roman" panose="02020603050405020304" pitchFamily="18" charset="0"/>
              <a:cs typeface="Times New Roman" panose="02020603050405020304" pitchFamily="18" charset="0"/>
            </a:rPr>
            <a:t>Коммерциялық кәсіпкерлік </a:t>
          </a:r>
          <a:endParaRPr lang="ru-KZ">
            <a:solidFill>
              <a:schemeClr val="tx1"/>
            </a:solidFill>
            <a:latin typeface="Times New Roman" panose="02020603050405020304" pitchFamily="18" charset="0"/>
            <a:cs typeface="Times New Roman" panose="02020603050405020304" pitchFamily="18" charset="0"/>
          </a:endParaRPr>
        </a:p>
      </dgm:t>
    </dgm:pt>
    <dgm:pt modelId="{73B302D0-86F3-4C59-BCCE-C0D0D12BE6C3}" type="parTrans" cxnId="{B05FBC46-439F-4070-B41F-44B18C15551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802F429-9BE8-4EA0-89A9-92CEDABDCCB1}" type="sibTrans" cxnId="{B05FBC46-439F-4070-B41F-44B18C15551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16F928EA-F7FD-4B55-88FC-07DDB2521BE2}">
      <dgm:prSet/>
      <dgm:spPr/>
      <dgm:t>
        <a:bodyPr/>
        <a:lstStyle/>
        <a:p>
          <a:r>
            <a:rPr lang="kk-KZ">
              <a:solidFill>
                <a:schemeClr val="tx1"/>
              </a:solidFill>
              <a:latin typeface="Times New Roman" panose="02020603050405020304" pitchFamily="18" charset="0"/>
              <a:cs typeface="Times New Roman" panose="02020603050405020304" pitchFamily="18" charset="0"/>
            </a:rPr>
            <a:t>Қаржылық кәсіпкерлік </a:t>
          </a:r>
          <a:endParaRPr lang="ru-KZ">
            <a:solidFill>
              <a:schemeClr val="tx1"/>
            </a:solidFill>
            <a:latin typeface="Times New Roman" panose="02020603050405020304" pitchFamily="18" charset="0"/>
            <a:cs typeface="Times New Roman" panose="02020603050405020304" pitchFamily="18" charset="0"/>
          </a:endParaRPr>
        </a:p>
      </dgm:t>
    </dgm:pt>
    <dgm:pt modelId="{F3E2CECE-D4D4-4B24-8293-7C0E584E2FEC}" type="parTrans" cxnId="{1B3DF189-CE00-4002-A847-A3C509F327D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00088B5-71C9-4CB7-A15B-71AB4164F224}" type="sibTrans" cxnId="{1B3DF189-CE00-4002-A847-A3C509F327D7}">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294BA26-A193-4D9E-B6BA-927032113F5D}">
      <dgm:prSet/>
      <dgm:spPr/>
      <dgm:t>
        <a:bodyPr/>
        <a:lstStyle/>
        <a:p>
          <a:r>
            <a:rPr lang="kk-KZ" dirty="0">
              <a:solidFill>
                <a:schemeClr val="tx1"/>
              </a:solidFill>
              <a:latin typeface="Times New Roman" panose="02020603050405020304" pitchFamily="18" charset="0"/>
              <a:cs typeface="Times New Roman" panose="02020603050405020304" pitchFamily="18" charset="0"/>
            </a:rPr>
            <a:t>Кеңес беру кәсіпкерлігі</a:t>
          </a:r>
          <a:endParaRPr lang="ru-KZ" dirty="0">
            <a:solidFill>
              <a:schemeClr val="tx1"/>
            </a:solidFill>
            <a:latin typeface="Times New Roman" panose="02020603050405020304" pitchFamily="18" charset="0"/>
            <a:cs typeface="Times New Roman" panose="02020603050405020304" pitchFamily="18" charset="0"/>
          </a:endParaRPr>
        </a:p>
      </dgm:t>
    </dgm:pt>
    <dgm:pt modelId="{36465A9E-7498-492B-9DF2-228C2FEB696F}" type="parTrans" cxnId="{CFAA2D6C-56E2-405F-AE57-A505831F0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22019C8-6481-4AC9-82A0-020C42A2F016}" type="sibTrans" cxnId="{CFAA2D6C-56E2-405F-AE57-A505831F0C6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8B5518C-DC33-4379-AE11-1A738CC67E30}">
      <dgm:prSet/>
      <dgm:spPr/>
      <dgm:t>
        <a:bodyPr/>
        <a:lstStyle/>
        <a:p>
          <a:r>
            <a:rPr lang="kk-KZ">
              <a:solidFill>
                <a:schemeClr val="tx1"/>
              </a:solidFill>
              <a:latin typeface="Times New Roman" panose="02020603050405020304" pitchFamily="18" charset="0"/>
              <a:cs typeface="Times New Roman" panose="02020603050405020304" pitchFamily="18" charset="0"/>
            </a:rPr>
            <a:t>Сақтандыру кәсіпкерлігі </a:t>
          </a:r>
          <a:endParaRPr lang="ru-KZ">
            <a:solidFill>
              <a:schemeClr val="tx1"/>
            </a:solidFill>
            <a:latin typeface="Times New Roman" panose="02020603050405020304" pitchFamily="18" charset="0"/>
            <a:cs typeface="Times New Roman" panose="02020603050405020304" pitchFamily="18" charset="0"/>
          </a:endParaRPr>
        </a:p>
      </dgm:t>
    </dgm:pt>
    <dgm:pt modelId="{9190685D-C662-453B-94B1-204FBD75AB67}" type="parTrans" cxnId="{0121DC1B-D808-4A1E-8756-22C50456EE4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376AD93F-0B67-4E98-A528-0B5FDD5002DE}" type="sibTrans" cxnId="{0121DC1B-D808-4A1E-8756-22C50456EE43}">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56583D57-A0A0-43B1-81B1-2D10B6D97758}">
      <dgm:prSet/>
      <dgm:spPr/>
      <dgm:t>
        <a:bodyPr/>
        <a:lstStyle/>
        <a:p>
          <a:r>
            <a:rPr lang="kk-KZ">
              <a:solidFill>
                <a:schemeClr val="tx1"/>
              </a:solidFill>
              <a:latin typeface="Times New Roman" panose="02020603050405020304" pitchFamily="18" charset="0"/>
              <a:cs typeface="Times New Roman" panose="02020603050405020304" pitchFamily="18" charset="0"/>
            </a:rPr>
            <a:t>Делдалдық кәсіпкерлік</a:t>
          </a:r>
          <a:endParaRPr lang="ru-KZ">
            <a:solidFill>
              <a:schemeClr val="tx1"/>
            </a:solidFill>
            <a:latin typeface="Times New Roman" panose="02020603050405020304" pitchFamily="18" charset="0"/>
            <a:cs typeface="Times New Roman" panose="02020603050405020304" pitchFamily="18" charset="0"/>
          </a:endParaRPr>
        </a:p>
      </dgm:t>
    </dgm:pt>
    <dgm:pt modelId="{94777772-39DF-4902-BCB6-D97B808BEE66}" type="parTrans" cxnId="{37020889-76D1-4D71-B77C-E71D3BEA309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982784FD-1940-44E4-9E02-94B06B6B9F8D}" type="sibTrans" cxnId="{37020889-76D1-4D71-B77C-E71D3BEA309C}">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727A531E-74C5-493B-ACFA-42121AD19F5D}" type="pres">
      <dgm:prSet presAssocID="{818B2078-66DC-4DDA-9B52-995BC2DC67E3}" presName="Name0" presStyleCnt="0">
        <dgm:presLayoutVars>
          <dgm:chMax val="7"/>
          <dgm:chPref val="7"/>
          <dgm:dir/>
        </dgm:presLayoutVars>
      </dgm:prSet>
      <dgm:spPr/>
    </dgm:pt>
    <dgm:pt modelId="{024D0A5F-9719-4DE6-8816-FD301499A3D7}" type="pres">
      <dgm:prSet presAssocID="{818B2078-66DC-4DDA-9B52-995BC2DC67E3}" presName="Name1" presStyleCnt="0"/>
      <dgm:spPr/>
    </dgm:pt>
    <dgm:pt modelId="{A4CFC3DC-A40E-43C5-ADB4-F9403C6162B1}" type="pres">
      <dgm:prSet presAssocID="{818B2078-66DC-4DDA-9B52-995BC2DC67E3}" presName="cycle" presStyleCnt="0"/>
      <dgm:spPr/>
    </dgm:pt>
    <dgm:pt modelId="{3BB67D7E-E5C2-4750-A5D9-0B93E88BFD96}" type="pres">
      <dgm:prSet presAssocID="{818B2078-66DC-4DDA-9B52-995BC2DC67E3}" presName="srcNode" presStyleLbl="node1" presStyleIdx="0" presStyleCnt="6"/>
      <dgm:spPr/>
    </dgm:pt>
    <dgm:pt modelId="{022A542A-1A6D-4C7B-9852-AE4820A66E28}" type="pres">
      <dgm:prSet presAssocID="{818B2078-66DC-4DDA-9B52-995BC2DC67E3}" presName="conn" presStyleLbl="parChTrans1D2" presStyleIdx="0" presStyleCnt="1"/>
      <dgm:spPr/>
    </dgm:pt>
    <dgm:pt modelId="{AD9BB313-442D-4CED-8AA5-A5E2F2DC2655}" type="pres">
      <dgm:prSet presAssocID="{818B2078-66DC-4DDA-9B52-995BC2DC67E3}" presName="extraNode" presStyleLbl="node1" presStyleIdx="0" presStyleCnt="6"/>
      <dgm:spPr/>
    </dgm:pt>
    <dgm:pt modelId="{F23B7072-CE11-4625-A14F-B20AD05A0BB7}" type="pres">
      <dgm:prSet presAssocID="{818B2078-66DC-4DDA-9B52-995BC2DC67E3}" presName="dstNode" presStyleLbl="node1" presStyleIdx="0" presStyleCnt="6"/>
      <dgm:spPr/>
    </dgm:pt>
    <dgm:pt modelId="{30F5202B-FE57-4E5A-AE8E-5ABA09529273}" type="pres">
      <dgm:prSet presAssocID="{49935EFB-B1C6-4CC5-B853-A2FC24BFA3E3}" presName="text_1" presStyleLbl="node1" presStyleIdx="0" presStyleCnt="6">
        <dgm:presLayoutVars>
          <dgm:bulletEnabled val="1"/>
        </dgm:presLayoutVars>
      </dgm:prSet>
      <dgm:spPr/>
    </dgm:pt>
    <dgm:pt modelId="{F4BE00D5-F9D8-4304-A81C-C5B305695737}" type="pres">
      <dgm:prSet presAssocID="{49935EFB-B1C6-4CC5-B853-A2FC24BFA3E3}" presName="accent_1" presStyleCnt="0"/>
      <dgm:spPr/>
    </dgm:pt>
    <dgm:pt modelId="{95E8B193-CDE0-423D-A749-60EC68242AEB}" type="pres">
      <dgm:prSet presAssocID="{49935EFB-B1C6-4CC5-B853-A2FC24BFA3E3}" presName="accentRepeatNode" presStyleLbl="solidFgAcc1" presStyleIdx="0" presStyleCnt="6"/>
      <dgm:spPr/>
    </dgm:pt>
    <dgm:pt modelId="{42039EF0-3F81-4110-B808-368078DC7884}" type="pres">
      <dgm:prSet presAssocID="{79992B75-DF89-4734-AE4F-94E74D5031F5}" presName="text_2" presStyleLbl="node1" presStyleIdx="1" presStyleCnt="6">
        <dgm:presLayoutVars>
          <dgm:bulletEnabled val="1"/>
        </dgm:presLayoutVars>
      </dgm:prSet>
      <dgm:spPr/>
    </dgm:pt>
    <dgm:pt modelId="{4DFC584A-187E-4310-AC16-ECFA0026EBE8}" type="pres">
      <dgm:prSet presAssocID="{79992B75-DF89-4734-AE4F-94E74D5031F5}" presName="accent_2" presStyleCnt="0"/>
      <dgm:spPr/>
    </dgm:pt>
    <dgm:pt modelId="{882495B0-CB14-4967-9BFC-01DDDB66A345}" type="pres">
      <dgm:prSet presAssocID="{79992B75-DF89-4734-AE4F-94E74D5031F5}" presName="accentRepeatNode" presStyleLbl="solidFgAcc1" presStyleIdx="1" presStyleCnt="6"/>
      <dgm:spPr/>
    </dgm:pt>
    <dgm:pt modelId="{BE58D560-4780-4A39-8AD9-D104179EBD84}" type="pres">
      <dgm:prSet presAssocID="{16F928EA-F7FD-4B55-88FC-07DDB2521BE2}" presName="text_3" presStyleLbl="node1" presStyleIdx="2" presStyleCnt="6">
        <dgm:presLayoutVars>
          <dgm:bulletEnabled val="1"/>
        </dgm:presLayoutVars>
      </dgm:prSet>
      <dgm:spPr/>
    </dgm:pt>
    <dgm:pt modelId="{850D886E-93C9-4AA6-9322-FF7FB1E209F7}" type="pres">
      <dgm:prSet presAssocID="{16F928EA-F7FD-4B55-88FC-07DDB2521BE2}" presName="accent_3" presStyleCnt="0"/>
      <dgm:spPr/>
    </dgm:pt>
    <dgm:pt modelId="{98E16314-8E2D-4851-BF6A-2D87278EDDA6}" type="pres">
      <dgm:prSet presAssocID="{16F928EA-F7FD-4B55-88FC-07DDB2521BE2}" presName="accentRepeatNode" presStyleLbl="solidFgAcc1" presStyleIdx="2" presStyleCnt="6"/>
      <dgm:spPr/>
    </dgm:pt>
    <dgm:pt modelId="{82C0B917-6F4C-42C3-B418-B415360C8EC3}" type="pres">
      <dgm:prSet presAssocID="{2294BA26-A193-4D9E-B6BA-927032113F5D}" presName="text_4" presStyleLbl="node1" presStyleIdx="3" presStyleCnt="6">
        <dgm:presLayoutVars>
          <dgm:bulletEnabled val="1"/>
        </dgm:presLayoutVars>
      </dgm:prSet>
      <dgm:spPr/>
    </dgm:pt>
    <dgm:pt modelId="{0F2546C3-1EBC-4E20-B7FF-26273B45227F}" type="pres">
      <dgm:prSet presAssocID="{2294BA26-A193-4D9E-B6BA-927032113F5D}" presName="accent_4" presStyleCnt="0"/>
      <dgm:spPr/>
    </dgm:pt>
    <dgm:pt modelId="{C2652495-84DA-4DB2-A756-AF8432C7E22E}" type="pres">
      <dgm:prSet presAssocID="{2294BA26-A193-4D9E-B6BA-927032113F5D}" presName="accentRepeatNode" presStyleLbl="solidFgAcc1" presStyleIdx="3" presStyleCnt="6"/>
      <dgm:spPr/>
    </dgm:pt>
    <dgm:pt modelId="{F694D17B-16E1-4C35-9015-E0E05AC54336}" type="pres">
      <dgm:prSet presAssocID="{08B5518C-DC33-4379-AE11-1A738CC67E30}" presName="text_5" presStyleLbl="node1" presStyleIdx="4" presStyleCnt="6">
        <dgm:presLayoutVars>
          <dgm:bulletEnabled val="1"/>
        </dgm:presLayoutVars>
      </dgm:prSet>
      <dgm:spPr/>
    </dgm:pt>
    <dgm:pt modelId="{34DF4FF7-4D46-49C3-AF63-CE50FD2736C8}" type="pres">
      <dgm:prSet presAssocID="{08B5518C-DC33-4379-AE11-1A738CC67E30}" presName="accent_5" presStyleCnt="0"/>
      <dgm:spPr/>
    </dgm:pt>
    <dgm:pt modelId="{8F9FFCE3-04A2-4F83-BA6E-68C6F9E59C3B}" type="pres">
      <dgm:prSet presAssocID="{08B5518C-DC33-4379-AE11-1A738CC67E30}" presName="accentRepeatNode" presStyleLbl="solidFgAcc1" presStyleIdx="4" presStyleCnt="6"/>
      <dgm:spPr/>
    </dgm:pt>
    <dgm:pt modelId="{EBE55D7B-26DC-407D-AD0C-DCF6A88490FC}" type="pres">
      <dgm:prSet presAssocID="{56583D57-A0A0-43B1-81B1-2D10B6D97758}" presName="text_6" presStyleLbl="node1" presStyleIdx="5" presStyleCnt="6">
        <dgm:presLayoutVars>
          <dgm:bulletEnabled val="1"/>
        </dgm:presLayoutVars>
      </dgm:prSet>
      <dgm:spPr/>
    </dgm:pt>
    <dgm:pt modelId="{DE55CD5C-F30C-4CA2-87D4-8B429148920B}" type="pres">
      <dgm:prSet presAssocID="{56583D57-A0A0-43B1-81B1-2D10B6D97758}" presName="accent_6" presStyleCnt="0"/>
      <dgm:spPr/>
    </dgm:pt>
    <dgm:pt modelId="{BE131B54-95CB-41CD-99B3-7BF4D9CACA0E}" type="pres">
      <dgm:prSet presAssocID="{56583D57-A0A0-43B1-81B1-2D10B6D97758}" presName="accentRepeatNode" presStyleLbl="solidFgAcc1" presStyleIdx="5" presStyleCnt="6"/>
      <dgm:spPr/>
    </dgm:pt>
  </dgm:ptLst>
  <dgm:cxnLst>
    <dgm:cxn modelId="{7D6D9414-AFC5-47EA-AE34-1A7701083809}" type="presOf" srcId="{79992B75-DF89-4734-AE4F-94E74D5031F5}" destId="{42039EF0-3F81-4110-B808-368078DC7884}" srcOrd="0" destOrd="0" presId="urn:microsoft.com/office/officeart/2008/layout/VerticalCurvedList"/>
    <dgm:cxn modelId="{0121DC1B-D808-4A1E-8756-22C50456EE43}" srcId="{818B2078-66DC-4DDA-9B52-995BC2DC67E3}" destId="{08B5518C-DC33-4379-AE11-1A738CC67E30}" srcOrd="4" destOrd="0" parTransId="{9190685D-C662-453B-94B1-204FBD75AB67}" sibTransId="{376AD93F-0B67-4E98-A528-0B5FDD5002DE}"/>
    <dgm:cxn modelId="{16EE6C41-7642-426D-9717-AAB4833C5E43}" srcId="{818B2078-66DC-4DDA-9B52-995BC2DC67E3}" destId="{49935EFB-B1C6-4CC5-B853-A2FC24BFA3E3}" srcOrd="0" destOrd="0" parTransId="{0EC3826D-F93F-4C69-A303-63A14D317C21}" sibTransId="{D28E3DC2-E046-4588-878B-4AF4FFC134C6}"/>
    <dgm:cxn modelId="{B05FBC46-439F-4070-B41F-44B18C155517}" srcId="{818B2078-66DC-4DDA-9B52-995BC2DC67E3}" destId="{79992B75-DF89-4734-AE4F-94E74D5031F5}" srcOrd="1" destOrd="0" parTransId="{73B302D0-86F3-4C59-BCCE-C0D0D12BE6C3}" sibTransId="{A802F429-9BE8-4EA0-89A9-92CEDABDCCB1}"/>
    <dgm:cxn modelId="{AAF4AD68-AABC-48D8-B1CF-BC1F96ED1F34}" type="presOf" srcId="{16F928EA-F7FD-4B55-88FC-07DDB2521BE2}" destId="{BE58D560-4780-4A39-8AD9-D104179EBD84}" srcOrd="0" destOrd="0" presId="urn:microsoft.com/office/officeart/2008/layout/VerticalCurvedList"/>
    <dgm:cxn modelId="{CFAA2D6C-56E2-405F-AE57-A505831F0C6E}" srcId="{818B2078-66DC-4DDA-9B52-995BC2DC67E3}" destId="{2294BA26-A193-4D9E-B6BA-927032113F5D}" srcOrd="3" destOrd="0" parTransId="{36465A9E-7498-492B-9DF2-228C2FEB696F}" sibTransId="{722019C8-6481-4AC9-82A0-020C42A2F016}"/>
    <dgm:cxn modelId="{37020889-76D1-4D71-B77C-E71D3BEA309C}" srcId="{818B2078-66DC-4DDA-9B52-995BC2DC67E3}" destId="{56583D57-A0A0-43B1-81B1-2D10B6D97758}" srcOrd="5" destOrd="0" parTransId="{94777772-39DF-4902-BCB6-D97B808BEE66}" sibTransId="{982784FD-1940-44E4-9E02-94B06B6B9F8D}"/>
    <dgm:cxn modelId="{1B3DF189-CE00-4002-A847-A3C509F327D7}" srcId="{818B2078-66DC-4DDA-9B52-995BC2DC67E3}" destId="{16F928EA-F7FD-4B55-88FC-07DDB2521BE2}" srcOrd="2" destOrd="0" parTransId="{F3E2CECE-D4D4-4B24-8293-7C0E584E2FEC}" sibTransId="{D00088B5-71C9-4CB7-A15B-71AB4164F224}"/>
    <dgm:cxn modelId="{60007D95-0CE7-4116-9FD0-1FCE77A1307B}" type="presOf" srcId="{08B5518C-DC33-4379-AE11-1A738CC67E30}" destId="{F694D17B-16E1-4C35-9015-E0E05AC54336}" srcOrd="0" destOrd="0" presId="urn:microsoft.com/office/officeart/2008/layout/VerticalCurvedList"/>
    <dgm:cxn modelId="{09C432A4-D3F0-4173-BFD1-82DEB584FE8B}" type="presOf" srcId="{2294BA26-A193-4D9E-B6BA-927032113F5D}" destId="{82C0B917-6F4C-42C3-B418-B415360C8EC3}" srcOrd="0" destOrd="0" presId="urn:microsoft.com/office/officeart/2008/layout/VerticalCurvedList"/>
    <dgm:cxn modelId="{BBEF37B7-BE2A-4144-8952-78965CB2D6AB}" type="presOf" srcId="{818B2078-66DC-4DDA-9B52-995BC2DC67E3}" destId="{727A531E-74C5-493B-ACFA-42121AD19F5D}" srcOrd="0" destOrd="0" presId="urn:microsoft.com/office/officeart/2008/layout/VerticalCurvedList"/>
    <dgm:cxn modelId="{F79898CE-0134-4B7C-B1FF-AE100D56DA03}" type="presOf" srcId="{49935EFB-B1C6-4CC5-B853-A2FC24BFA3E3}" destId="{30F5202B-FE57-4E5A-AE8E-5ABA09529273}" srcOrd="0" destOrd="0" presId="urn:microsoft.com/office/officeart/2008/layout/VerticalCurvedList"/>
    <dgm:cxn modelId="{EBBB57D5-EFF9-4591-952F-9FD172ADFC88}" type="presOf" srcId="{56583D57-A0A0-43B1-81B1-2D10B6D97758}" destId="{EBE55D7B-26DC-407D-AD0C-DCF6A88490FC}" srcOrd="0" destOrd="0" presId="urn:microsoft.com/office/officeart/2008/layout/VerticalCurvedList"/>
    <dgm:cxn modelId="{BBA227E4-D514-4C34-B6C0-33A30D42D420}" type="presOf" srcId="{D28E3DC2-E046-4588-878B-4AF4FFC134C6}" destId="{022A542A-1A6D-4C7B-9852-AE4820A66E28}" srcOrd="0" destOrd="0" presId="urn:microsoft.com/office/officeart/2008/layout/VerticalCurvedList"/>
    <dgm:cxn modelId="{B5562E7B-B7C6-448E-9BC0-F23B29DC5FE5}" type="presParOf" srcId="{727A531E-74C5-493B-ACFA-42121AD19F5D}" destId="{024D0A5F-9719-4DE6-8816-FD301499A3D7}" srcOrd="0" destOrd="0" presId="urn:microsoft.com/office/officeart/2008/layout/VerticalCurvedList"/>
    <dgm:cxn modelId="{486EB129-177A-4DEF-A9C4-387052248D05}" type="presParOf" srcId="{024D0A5F-9719-4DE6-8816-FD301499A3D7}" destId="{A4CFC3DC-A40E-43C5-ADB4-F9403C6162B1}" srcOrd="0" destOrd="0" presId="urn:microsoft.com/office/officeart/2008/layout/VerticalCurvedList"/>
    <dgm:cxn modelId="{33423FD5-3445-4FFE-A791-745CA7770508}" type="presParOf" srcId="{A4CFC3DC-A40E-43C5-ADB4-F9403C6162B1}" destId="{3BB67D7E-E5C2-4750-A5D9-0B93E88BFD96}" srcOrd="0" destOrd="0" presId="urn:microsoft.com/office/officeart/2008/layout/VerticalCurvedList"/>
    <dgm:cxn modelId="{65BEE324-EBBE-400F-B4A2-0A78B3ECF7E0}" type="presParOf" srcId="{A4CFC3DC-A40E-43C5-ADB4-F9403C6162B1}" destId="{022A542A-1A6D-4C7B-9852-AE4820A66E28}" srcOrd="1" destOrd="0" presId="urn:microsoft.com/office/officeart/2008/layout/VerticalCurvedList"/>
    <dgm:cxn modelId="{241AD1E2-CA7A-4B8B-87C3-7C3ABBA828C9}" type="presParOf" srcId="{A4CFC3DC-A40E-43C5-ADB4-F9403C6162B1}" destId="{AD9BB313-442D-4CED-8AA5-A5E2F2DC2655}" srcOrd="2" destOrd="0" presId="urn:microsoft.com/office/officeart/2008/layout/VerticalCurvedList"/>
    <dgm:cxn modelId="{E1F3EB96-6E8B-4551-B865-B6B45B7FF4ED}" type="presParOf" srcId="{A4CFC3DC-A40E-43C5-ADB4-F9403C6162B1}" destId="{F23B7072-CE11-4625-A14F-B20AD05A0BB7}" srcOrd="3" destOrd="0" presId="urn:microsoft.com/office/officeart/2008/layout/VerticalCurvedList"/>
    <dgm:cxn modelId="{64EA9A48-85A1-4C0C-9C97-737AC3BC3953}" type="presParOf" srcId="{024D0A5F-9719-4DE6-8816-FD301499A3D7}" destId="{30F5202B-FE57-4E5A-AE8E-5ABA09529273}" srcOrd="1" destOrd="0" presId="urn:microsoft.com/office/officeart/2008/layout/VerticalCurvedList"/>
    <dgm:cxn modelId="{0D9DEC15-68E5-41D2-BB0F-EEE17D86038B}" type="presParOf" srcId="{024D0A5F-9719-4DE6-8816-FD301499A3D7}" destId="{F4BE00D5-F9D8-4304-A81C-C5B305695737}" srcOrd="2" destOrd="0" presId="urn:microsoft.com/office/officeart/2008/layout/VerticalCurvedList"/>
    <dgm:cxn modelId="{3F13F1D6-53C9-4CAB-A6A0-46C0A03C7281}" type="presParOf" srcId="{F4BE00D5-F9D8-4304-A81C-C5B305695737}" destId="{95E8B193-CDE0-423D-A749-60EC68242AEB}" srcOrd="0" destOrd="0" presId="urn:microsoft.com/office/officeart/2008/layout/VerticalCurvedList"/>
    <dgm:cxn modelId="{84EF0C5F-745C-47F9-9DD0-EEDDB8C29046}" type="presParOf" srcId="{024D0A5F-9719-4DE6-8816-FD301499A3D7}" destId="{42039EF0-3F81-4110-B808-368078DC7884}" srcOrd="3" destOrd="0" presId="urn:microsoft.com/office/officeart/2008/layout/VerticalCurvedList"/>
    <dgm:cxn modelId="{FB1DB23F-E0A6-4ACD-A474-450A7A2AE8BE}" type="presParOf" srcId="{024D0A5F-9719-4DE6-8816-FD301499A3D7}" destId="{4DFC584A-187E-4310-AC16-ECFA0026EBE8}" srcOrd="4" destOrd="0" presId="urn:microsoft.com/office/officeart/2008/layout/VerticalCurvedList"/>
    <dgm:cxn modelId="{54D0F915-578C-482A-9C40-1E2F02D8CB32}" type="presParOf" srcId="{4DFC584A-187E-4310-AC16-ECFA0026EBE8}" destId="{882495B0-CB14-4967-9BFC-01DDDB66A345}" srcOrd="0" destOrd="0" presId="urn:microsoft.com/office/officeart/2008/layout/VerticalCurvedList"/>
    <dgm:cxn modelId="{701B6916-932F-4F2D-81E6-8122830EF6BA}" type="presParOf" srcId="{024D0A5F-9719-4DE6-8816-FD301499A3D7}" destId="{BE58D560-4780-4A39-8AD9-D104179EBD84}" srcOrd="5" destOrd="0" presId="urn:microsoft.com/office/officeart/2008/layout/VerticalCurvedList"/>
    <dgm:cxn modelId="{8E2AFDBE-4BA0-430E-B428-87A33323F731}" type="presParOf" srcId="{024D0A5F-9719-4DE6-8816-FD301499A3D7}" destId="{850D886E-93C9-4AA6-9322-FF7FB1E209F7}" srcOrd="6" destOrd="0" presId="urn:microsoft.com/office/officeart/2008/layout/VerticalCurvedList"/>
    <dgm:cxn modelId="{107E42A8-B5B2-4A87-A909-C9B71D706111}" type="presParOf" srcId="{850D886E-93C9-4AA6-9322-FF7FB1E209F7}" destId="{98E16314-8E2D-4851-BF6A-2D87278EDDA6}" srcOrd="0" destOrd="0" presId="urn:microsoft.com/office/officeart/2008/layout/VerticalCurvedList"/>
    <dgm:cxn modelId="{947F265F-5E78-4AC0-816C-49707937C9D0}" type="presParOf" srcId="{024D0A5F-9719-4DE6-8816-FD301499A3D7}" destId="{82C0B917-6F4C-42C3-B418-B415360C8EC3}" srcOrd="7" destOrd="0" presId="urn:microsoft.com/office/officeart/2008/layout/VerticalCurvedList"/>
    <dgm:cxn modelId="{9C5661E3-4E70-4C91-BB40-BA0C4F2CF1C6}" type="presParOf" srcId="{024D0A5F-9719-4DE6-8816-FD301499A3D7}" destId="{0F2546C3-1EBC-4E20-B7FF-26273B45227F}" srcOrd="8" destOrd="0" presId="urn:microsoft.com/office/officeart/2008/layout/VerticalCurvedList"/>
    <dgm:cxn modelId="{23275ED0-FF31-436A-B019-9039C34DB5E7}" type="presParOf" srcId="{0F2546C3-1EBC-4E20-B7FF-26273B45227F}" destId="{C2652495-84DA-4DB2-A756-AF8432C7E22E}" srcOrd="0" destOrd="0" presId="urn:microsoft.com/office/officeart/2008/layout/VerticalCurvedList"/>
    <dgm:cxn modelId="{A871E162-77D1-4633-A683-67189C75442F}" type="presParOf" srcId="{024D0A5F-9719-4DE6-8816-FD301499A3D7}" destId="{F694D17B-16E1-4C35-9015-E0E05AC54336}" srcOrd="9" destOrd="0" presId="urn:microsoft.com/office/officeart/2008/layout/VerticalCurvedList"/>
    <dgm:cxn modelId="{3E2288F5-0953-4707-AF34-A12A855FD3F9}" type="presParOf" srcId="{024D0A5F-9719-4DE6-8816-FD301499A3D7}" destId="{34DF4FF7-4D46-49C3-AF63-CE50FD2736C8}" srcOrd="10" destOrd="0" presId="urn:microsoft.com/office/officeart/2008/layout/VerticalCurvedList"/>
    <dgm:cxn modelId="{2B017F00-42C4-4DE5-9826-F313ABE67FC4}" type="presParOf" srcId="{34DF4FF7-4D46-49C3-AF63-CE50FD2736C8}" destId="{8F9FFCE3-04A2-4F83-BA6E-68C6F9E59C3B}" srcOrd="0" destOrd="0" presId="urn:microsoft.com/office/officeart/2008/layout/VerticalCurvedList"/>
    <dgm:cxn modelId="{72946A15-58A6-4655-8732-0757C2467786}" type="presParOf" srcId="{024D0A5F-9719-4DE6-8816-FD301499A3D7}" destId="{EBE55D7B-26DC-407D-AD0C-DCF6A88490FC}" srcOrd="11" destOrd="0" presId="urn:microsoft.com/office/officeart/2008/layout/VerticalCurvedList"/>
    <dgm:cxn modelId="{A3FE45FB-3DCD-4522-AE95-A8DAFFF5C4DE}" type="presParOf" srcId="{024D0A5F-9719-4DE6-8816-FD301499A3D7}" destId="{DE55CD5C-F30C-4CA2-87D4-8B429148920B}" srcOrd="12" destOrd="0" presId="urn:microsoft.com/office/officeart/2008/layout/VerticalCurvedList"/>
    <dgm:cxn modelId="{AE90B6F0-9EED-4136-B5CD-D7BE29E9DA11}" type="presParOf" srcId="{DE55CD5C-F30C-4CA2-87D4-8B429148920B}" destId="{BE131B54-95CB-41CD-99B3-7BF4D9CACA0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89A1DE-3541-4A12-AD27-614B636F06A4}" type="doc">
      <dgm:prSet loTypeId="urn:microsoft.com/office/officeart/2005/8/layout/default" loCatId="list" qsTypeId="urn:microsoft.com/office/officeart/2005/8/quickstyle/simple1" qsCatId="simple" csTypeId="urn:microsoft.com/office/officeart/2005/8/colors/accent2_3" csCatId="accent2" phldr="1"/>
      <dgm:spPr/>
      <dgm:t>
        <a:bodyPr/>
        <a:lstStyle/>
        <a:p>
          <a:endParaRPr lang="ru-KZ"/>
        </a:p>
      </dgm:t>
    </dgm:pt>
    <dgm:pt modelId="{A2B45F88-D2C3-4E55-810C-C35EEDD4FBEB}">
      <dgm:prSet/>
      <dgm:spPr/>
      <dgm:t>
        <a:bodyPr/>
        <a:lstStyle/>
        <a:p>
          <a:r>
            <a:rPr lang="kk-KZ" dirty="0">
              <a:solidFill>
                <a:schemeClr val="tx1"/>
              </a:solidFill>
              <a:latin typeface="Times New Roman" panose="02020603050405020304" pitchFamily="18" charset="0"/>
              <a:cs typeface="Times New Roman" panose="02020603050405020304" pitchFamily="18" charset="0"/>
            </a:rPr>
            <a:t>толық серiктестiк</a:t>
          </a:r>
          <a:endParaRPr lang="ru-KZ" dirty="0">
            <a:solidFill>
              <a:schemeClr val="tx1"/>
            </a:solidFill>
            <a:latin typeface="Times New Roman" panose="02020603050405020304" pitchFamily="18" charset="0"/>
            <a:cs typeface="Times New Roman" panose="02020603050405020304" pitchFamily="18" charset="0"/>
          </a:endParaRPr>
        </a:p>
      </dgm:t>
    </dgm:pt>
    <dgm:pt modelId="{0269CF32-5B5D-43F6-837A-C28ED7A6D099}" type="parTrans" cxnId="{E545521D-B71C-45D6-A933-AD3A2F6EA88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BC79D21A-684D-441F-B4A2-757AB736EBDE}" type="sibTrans" cxnId="{E545521D-B71C-45D6-A933-AD3A2F6EA88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E9EBBD3B-A452-4FAD-ACFB-EA08D9C7EAD4}">
      <dgm:prSet/>
      <dgm:spPr/>
      <dgm:t>
        <a:bodyPr/>
        <a:lstStyle/>
        <a:p>
          <a:r>
            <a:rPr lang="kk-KZ" dirty="0">
              <a:solidFill>
                <a:schemeClr val="tx1"/>
              </a:solidFill>
              <a:latin typeface="Times New Roman" panose="02020603050405020304" pitchFamily="18" charset="0"/>
              <a:cs typeface="Times New Roman" panose="02020603050405020304" pitchFamily="18" charset="0"/>
            </a:rPr>
            <a:t>сенiм серiктестiгi</a:t>
          </a:r>
          <a:endParaRPr lang="ru-KZ" dirty="0">
            <a:solidFill>
              <a:schemeClr val="tx1"/>
            </a:solidFill>
            <a:latin typeface="Times New Roman" panose="02020603050405020304" pitchFamily="18" charset="0"/>
            <a:cs typeface="Times New Roman" panose="02020603050405020304" pitchFamily="18" charset="0"/>
          </a:endParaRPr>
        </a:p>
      </dgm:t>
    </dgm:pt>
    <dgm:pt modelId="{37C4130B-63E2-44FB-A75F-56014762F5C2}" type="parTrans" cxnId="{D86F5AC8-4BF0-4EF3-B71F-FE17941FEB5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FFD94391-2EA8-499E-B77D-972AC99FCBBE}" type="sibTrans" cxnId="{D86F5AC8-4BF0-4EF3-B71F-FE17941FEB5E}">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A1F789B6-A86F-4C73-ABB8-339F1E945213}">
      <dgm:prSet/>
      <dgm:spPr/>
      <dgm:t>
        <a:bodyPr/>
        <a:lstStyle/>
        <a:p>
          <a:r>
            <a:rPr lang="kk-KZ" dirty="0">
              <a:solidFill>
                <a:schemeClr val="tx1"/>
              </a:solidFill>
              <a:latin typeface="Times New Roman" panose="02020603050405020304" pitchFamily="18" charset="0"/>
              <a:cs typeface="Times New Roman" panose="02020603050405020304" pitchFamily="18" charset="0"/>
            </a:rPr>
            <a:t>жауапкершiлiгi шектеулi серiктестiк</a:t>
          </a:r>
          <a:endParaRPr lang="ru-KZ" dirty="0">
            <a:solidFill>
              <a:schemeClr val="tx1"/>
            </a:solidFill>
            <a:latin typeface="Times New Roman" panose="02020603050405020304" pitchFamily="18" charset="0"/>
            <a:cs typeface="Times New Roman" panose="02020603050405020304" pitchFamily="18" charset="0"/>
          </a:endParaRPr>
        </a:p>
      </dgm:t>
    </dgm:pt>
    <dgm:pt modelId="{1F776598-0C5D-493C-8D4D-10DF2F2F95C3}" type="parTrans" cxnId="{9092F4F7-016B-42DD-8DEE-47E5C05B8C2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08E7FB3E-5C1E-44B0-ABDC-AF28B2CD9DEE}" type="sibTrans" cxnId="{9092F4F7-016B-42DD-8DEE-47E5C05B8C2F}">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D156AA4B-7076-42CB-9431-C31F22294B9E}">
      <dgm:prSet/>
      <dgm:spPr/>
      <dgm:t>
        <a:bodyPr/>
        <a:lstStyle/>
        <a:p>
          <a:r>
            <a:rPr lang="kk-KZ" dirty="0">
              <a:solidFill>
                <a:schemeClr val="tx1"/>
              </a:solidFill>
              <a:latin typeface="Times New Roman" panose="02020603050405020304" pitchFamily="18" charset="0"/>
              <a:cs typeface="Times New Roman" panose="02020603050405020304" pitchFamily="18" charset="0"/>
            </a:rPr>
            <a:t>қосымша жауапкершiлiгi бар серiктестiк</a:t>
          </a:r>
          <a:endParaRPr lang="ru-KZ" dirty="0">
            <a:solidFill>
              <a:schemeClr val="tx1"/>
            </a:solidFill>
            <a:latin typeface="Times New Roman" panose="02020603050405020304" pitchFamily="18" charset="0"/>
            <a:cs typeface="Times New Roman" panose="02020603050405020304" pitchFamily="18" charset="0"/>
          </a:endParaRPr>
        </a:p>
      </dgm:t>
    </dgm:pt>
    <dgm:pt modelId="{1E7F0FEC-E0C9-4435-BA60-FCD99C0A35EE}" type="parTrans" cxnId="{AE8CA5D5-5D0E-417E-A886-F07FDBBC4F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C9DF96AC-1AFB-4381-BDD9-EEF91B966479}" type="sibTrans" cxnId="{AE8CA5D5-5D0E-417E-A886-F07FDBBC4F95}">
      <dgm:prSet/>
      <dgm:spPr/>
      <dgm:t>
        <a:bodyPr/>
        <a:lstStyle/>
        <a:p>
          <a:endParaRPr lang="ru-KZ">
            <a:solidFill>
              <a:schemeClr val="tx1"/>
            </a:solidFill>
            <a:latin typeface="Times New Roman" panose="02020603050405020304" pitchFamily="18" charset="0"/>
            <a:cs typeface="Times New Roman" panose="02020603050405020304" pitchFamily="18" charset="0"/>
          </a:endParaRPr>
        </a:p>
      </dgm:t>
    </dgm:pt>
    <dgm:pt modelId="{2545678C-051D-44E9-AFF8-2070A12CFE20}" type="pres">
      <dgm:prSet presAssocID="{A289A1DE-3541-4A12-AD27-614B636F06A4}" presName="diagram" presStyleCnt="0">
        <dgm:presLayoutVars>
          <dgm:dir/>
          <dgm:resizeHandles val="exact"/>
        </dgm:presLayoutVars>
      </dgm:prSet>
      <dgm:spPr/>
    </dgm:pt>
    <dgm:pt modelId="{07B7BFC9-0F11-4C1C-B6F9-918B0C59D2D2}" type="pres">
      <dgm:prSet presAssocID="{A2B45F88-D2C3-4E55-810C-C35EEDD4FBEB}" presName="node" presStyleLbl="node1" presStyleIdx="0" presStyleCnt="4" custLinFactNeighborX="315" custLinFactNeighborY="-526">
        <dgm:presLayoutVars>
          <dgm:bulletEnabled val="1"/>
        </dgm:presLayoutVars>
      </dgm:prSet>
      <dgm:spPr/>
    </dgm:pt>
    <dgm:pt modelId="{4E92AED8-CCBE-4950-B7FD-90E31EB88A31}" type="pres">
      <dgm:prSet presAssocID="{BC79D21A-684D-441F-B4A2-757AB736EBDE}" presName="sibTrans" presStyleCnt="0"/>
      <dgm:spPr/>
    </dgm:pt>
    <dgm:pt modelId="{561515DB-244D-4133-BDBC-7A90359B73C1}" type="pres">
      <dgm:prSet presAssocID="{E9EBBD3B-A452-4FAD-ACFB-EA08D9C7EAD4}" presName="node" presStyleLbl="node1" presStyleIdx="1" presStyleCnt="4">
        <dgm:presLayoutVars>
          <dgm:bulletEnabled val="1"/>
        </dgm:presLayoutVars>
      </dgm:prSet>
      <dgm:spPr/>
    </dgm:pt>
    <dgm:pt modelId="{8CD1EBEF-1677-415F-994B-BA80C13E57F3}" type="pres">
      <dgm:prSet presAssocID="{FFD94391-2EA8-499E-B77D-972AC99FCBBE}" presName="sibTrans" presStyleCnt="0"/>
      <dgm:spPr/>
    </dgm:pt>
    <dgm:pt modelId="{5EBE14DE-1E40-4157-8B18-E9F65343C140}" type="pres">
      <dgm:prSet presAssocID="{A1F789B6-A86F-4C73-ABB8-339F1E945213}" presName="node" presStyleLbl="node1" presStyleIdx="2" presStyleCnt="4">
        <dgm:presLayoutVars>
          <dgm:bulletEnabled val="1"/>
        </dgm:presLayoutVars>
      </dgm:prSet>
      <dgm:spPr/>
    </dgm:pt>
    <dgm:pt modelId="{FF8796A7-39B9-4B5F-A2BD-A22537889A73}" type="pres">
      <dgm:prSet presAssocID="{08E7FB3E-5C1E-44B0-ABDC-AF28B2CD9DEE}" presName="sibTrans" presStyleCnt="0"/>
      <dgm:spPr/>
    </dgm:pt>
    <dgm:pt modelId="{4604B15F-4DC4-470F-8499-ACA7FF24A931}" type="pres">
      <dgm:prSet presAssocID="{D156AA4B-7076-42CB-9431-C31F22294B9E}" presName="node" presStyleLbl="node1" presStyleIdx="3" presStyleCnt="4">
        <dgm:presLayoutVars>
          <dgm:bulletEnabled val="1"/>
        </dgm:presLayoutVars>
      </dgm:prSet>
      <dgm:spPr/>
    </dgm:pt>
  </dgm:ptLst>
  <dgm:cxnLst>
    <dgm:cxn modelId="{1A9BAF11-632E-4AD6-BD0F-CE37D9A08385}" type="presOf" srcId="{A2B45F88-D2C3-4E55-810C-C35EEDD4FBEB}" destId="{07B7BFC9-0F11-4C1C-B6F9-918B0C59D2D2}" srcOrd="0" destOrd="0" presId="urn:microsoft.com/office/officeart/2005/8/layout/default"/>
    <dgm:cxn modelId="{E545521D-B71C-45D6-A933-AD3A2F6EA885}" srcId="{A289A1DE-3541-4A12-AD27-614B636F06A4}" destId="{A2B45F88-D2C3-4E55-810C-C35EEDD4FBEB}" srcOrd="0" destOrd="0" parTransId="{0269CF32-5B5D-43F6-837A-C28ED7A6D099}" sibTransId="{BC79D21A-684D-441F-B4A2-757AB736EBDE}"/>
    <dgm:cxn modelId="{FF8D4327-5FD7-45F6-85D6-67B47753E348}" type="presOf" srcId="{A1F789B6-A86F-4C73-ABB8-339F1E945213}" destId="{5EBE14DE-1E40-4157-8B18-E9F65343C140}" srcOrd="0" destOrd="0" presId="urn:microsoft.com/office/officeart/2005/8/layout/default"/>
    <dgm:cxn modelId="{C1D2976B-7CE6-4AFE-89A1-A4EE532BF9E7}" type="presOf" srcId="{A289A1DE-3541-4A12-AD27-614B636F06A4}" destId="{2545678C-051D-44E9-AFF8-2070A12CFE20}" srcOrd="0" destOrd="0" presId="urn:microsoft.com/office/officeart/2005/8/layout/default"/>
    <dgm:cxn modelId="{F3F57FA0-322A-4D5D-8F8E-E0D089174A29}" type="presOf" srcId="{E9EBBD3B-A452-4FAD-ACFB-EA08D9C7EAD4}" destId="{561515DB-244D-4133-BDBC-7A90359B73C1}" srcOrd="0" destOrd="0" presId="urn:microsoft.com/office/officeart/2005/8/layout/default"/>
    <dgm:cxn modelId="{218A93BB-20E8-4F38-BC5D-7E5324294F16}" type="presOf" srcId="{D156AA4B-7076-42CB-9431-C31F22294B9E}" destId="{4604B15F-4DC4-470F-8499-ACA7FF24A931}" srcOrd="0" destOrd="0" presId="urn:microsoft.com/office/officeart/2005/8/layout/default"/>
    <dgm:cxn modelId="{D86F5AC8-4BF0-4EF3-B71F-FE17941FEB5E}" srcId="{A289A1DE-3541-4A12-AD27-614B636F06A4}" destId="{E9EBBD3B-A452-4FAD-ACFB-EA08D9C7EAD4}" srcOrd="1" destOrd="0" parTransId="{37C4130B-63E2-44FB-A75F-56014762F5C2}" sibTransId="{FFD94391-2EA8-499E-B77D-972AC99FCBBE}"/>
    <dgm:cxn modelId="{AE8CA5D5-5D0E-417E-A886-F07FDBBC4F95}" srcId="{A289A1DE-3541-4A12-AD27-614B636F06A4}" destId="{D156AA4B-7076-42CB-9431-C31F22294B9E}" srcOrd="3" destOrd="0" parTransId="{1E7F0FEC-E0C9-4435-BA60-FCD99C0A35EE}" sibTransId="{C9DF96AC-1AFB-4381-BDD9-EEF91B966479}"/>
    <dgm:cxn modelId="{9092F4F7-016B-42DD-8DEE-47E5C05B8C2F}" srcId="{A289A1DE-3541-4A12-AD27-614B636F06A4}" destId="{A1F789B6-A86F-4C73-ABB8-339F1E945213}" srcOrd="2" destOrd="0" parTransId="{1F776598-0C5D-493C-8D4D-10DF2F2F95C3}" sibTransId="{08E7FB3E-5C1E-44B0-ABDC-AF28B2CD9DEE}"/>
    <dgm:cxn modelId="{018EF2F7-F82C-441B-BC08-477602774530}" type="presParOf" srcId="{2545678C-051D-44E9-AFF8-2070A12CFE20}" destId="{07B7BFC9-0F11-4C1C-B6F9-918B0C59D2D2}" srcOrd="0" destOrd="0" presId="urn:microsoft.com/office/officeart/2005/8/layout/default"/>
    <dgm:cxn modelId="{E840893A-A41C-47F9-A05A-FEDD4BFE255B}" type="presParOf" srcId="{2545678C-051D-44E9-AFF8-2070A12CFE20}" destId="{4E92AED8-CCBE-4950-B7FD-90E31EB88A31}" srcOrd="1" destOrd="0" presId="urn:microsoft.com/office/officeart/2005/8/layout/default"/>
    <dgm:cxn modelId="{210A5C55-7CCA-41BD-A320-64DFD02082DB}" type="presParOf" srcId="{2545678C-051D-44E9-AFF8-2070A12CFE20}" destId="{561515DB-244D-4133-BDBC-7A90359B73C1}" srcOrd="2" destOrd="0" presId="urn:microsoft.com/office/officeart/2005/8/layout/default"/>
    <dgm:cxn modelId="{6E4F37F4-8B77-4B5E-A864-DA70D5C2F29B}" type="presParOf" srcId="{2545678C-051D-44E9-AFF8-2070A12CFE20}" destId="{8CD1EBEF-1677-415F-994B-BA80C13E57F3}" srcOrd="3" destOrd="0" presId="urn:microsoft.com/office/officeart/2005/8/layout/default"/>
    <dgm:cxn modelId="{C9DFBA31-EB10-4F1F-A7ED-EDF7D9A4BB8D}" type="presParOf" srcId="{2545678C-051D-44E9-AFF8-2070A12CFE20}" destId="{5EBE14DE-1E40-4157-8B18-E9F65343C140}" srcOrd="4" destOrd="0" presId="urn:microsoft.com/office/officeart/2005/8/layout/default"/>
    <dgm:cxn modelId="{81AF1AD6-FCA0-42C2-8D6A-8A4909336740}" type="presParOf" srcId="{2545678C-051D-44E9-AFF8-2070A12CFE20}" destId="{FF8796A7-39B9-4B5F-A2BD-A22537889A73}" srcOrd="5" destOrd="0" presId="urn:microsoft.com/office/officeart/2005/8/layout/default"/>
    <dgm:cxn modelId="{41025A99-E248-4DB1-8CBA-26BA9FEC78CF}" type="presParOf" srcId="{2545678C-051D-44E9-AFF8-2070A12CFE20}" destId="{4604B15F-4DC4-470F-8499-ACA7FF24A93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5C0F4-A60E-4164-AE1E-3F80CA27C65B}">
      <dsp:nvSpPr>
        <dsp:cNvPr id="0" name=""/>
        <dsp:cNvSpPr/>
      </dsp:nvSpPr>
      <dsp:spPr>
        <a:xfrm>
          <a:off x="0" y="13915"/>
          <a:ext cx="3085207" cy="18511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kk-KZ" sz="2500" kern="1200">
              <a:solidFill>
                <a:schemeClr val="tx1"/>
              </a:solidFill>
              <a:latin typeface="Times New Roman" panose="02020603050405020304" pitchFamily="18" charset="0"/>
              <a:cs typeface="Times New Roman" panose="02020603050405020304" pitchFamily="18" charset="0"/>
            </a:rPr>
            <a:t>жалпы экономикалық</a:t>
          </a:r>
          <a:endParaRPr lang="ru-KZ" sz="2500" kern="1200">
            <a:solidFill>
              <a:schemeClr val="tx1"/>
            </a:solidFill>
            <a:latin typeface="Times New Roman" panose="02020603050405020304" pitchFamily="18" charset="0"/>
            <a:cs typeface="Times New Roman" panose="02020603050405020304" pitchFamily="18" charset="0"/>
          </a:endParaRPr>
        </a:p>
      </dsp:txBody>
      <dsp:txXfrm>
        <a:off x="0" y="13915"/>
        <a:ext cx="3085207" cy="1851124"/>
      </dsp:txXfrm>
    </dsp:sp>
    <dsp:sp modelId="{4E24AFA8-829A-4D10-B563-6EADEDC3FDAB}">
      <dsp:nvSpPr>
        <dsp:cNvPr id="0" name=""/>
        <dsp:cNvSpPr/>
      </dsp:nvSpPr>
      <dsp:spPr>
        <a:xfrm>
          <a:off x="3393727" y="13915"/>
          <a:ext cx="3085207" cy="18511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kk-KZ" sz="2500" kern="1200">
              <a:solidFill>
                <a:schemeClr val="tx1"/>
              </a:solidFill>
              <a:latin typeface="Times New Roman" panose="02020603050405020304" pitchFamily="18" charset="0"/>
              <a:cs typeface="Times New Roman" panose="02020603050405020304" pitchFamily="18" charset="0"/>
            </a:rPr>
            <a:t>шығармашылық-ізденушілік (инновациялық)</a:t>
          </a:r>
          <a:endParaRPr lang="ru-KZ" sz="2500" kern="1200">
            <a:solidFill>
              <a:schemeClr val="tx1"/>
            </a:solidFill>
            <a:latin typeface="Times New Roman" panose="02020603050405020304" pitchFamily="18" charset="0"/>
            <a:cs typeface="Times New Roman" panose="02020603050405020304" pitchFamily="18" charset="0"/>
          </a:endParaRPr>
        </a:p>
      </dsp:txBody>
      <dsp:txXfrm>
        <a:off x="3393727" y="13915"/>
        <a:ext cx="3085207" cy="1851124"/>
      </dsp:txXfrm>
    </dsp:sp>
    <dsp:sp modelId="{E2FC34A2-E56F-41E6-A4CB-407A92680EC4}">
      <dsp:nvSpPr>
        <dsp:cNvPr id="0" name=""/>
        <dsp:cNvSpPr/>
      </dsp:nvSpPr>
      <dsp:spPr>
        <a:xfrm>
          <a:off x="6787455" y="13915"/>
          <a:ext cx="3085207" cy="18511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kk-KZ" sz="2500" kern="1200">
              <a:solidFill>
                <a:schemeClr val="tx1"/>
              </a:solidFill>
              <a:latin typeface="Times New Roman" panose="02020603050405020304" pitchFamily="18" charset="0"/>
              <a:cs typeface="Times New Roman" panose="02020603050405020304" pitchFamily="18" charset="0"/>
            </a:rPr>
            <a:t>ресурстық</a:t>
          </a:r>
          <a:endParaRPr lang="ru-KZ" sz="2500" kern="1200">
            <a:solidFill>
              <a:schemeClr val="tx1"/>
            </a:solidFill>
            <a:latin typeface="Times New Roman" panose="02020603050405020304" pitchFamily="18" charset="0"/>
            <a:cs typeface="Times New Roman" panose="02020603050405020304" pitchFamily="18" charset="0"/>
          </a:endParaRPr>
        </a:p>
      </dsp:txBody>
      <dsp:txXfrm>
        <a:off x="6787455" y="13915"/>
        <a:ext cx="3085207" cy="1851124"/>
      </dsp:txXfrm>
    </dsp:sp>
    <dsp:sp modelId="{CFB2C936-0FBD-478C-B885-53DCD538AB12}">
      <dsp:nvSpPr>
        <dsp:cNvPr id="0" name=""/>
        <dsp:cNvSpPr/>
      </dsp:nvSpPr>
      <dsp:spPr>
        <a:xfrm>
          <a:off x="1696863" y="2173560"/>
          <a:ext cx="3085207" cy="18511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kk-KZ" sz="2500" kern="1200">
              <a:solidFill>
                <a:schemeClr val="tx1"/>
              </a:solidFill>
              <a:latin typeface="Times New Roman" panose="02020603050405020304" pitchFamily="18" charset="0"/>
              <a:cs typeface="Times New Roman" panose="02020603050405020304" pitchFamily="18" charset="0"/>
            </a:rPr>
            <a:t>әлеуметтік</a:t>
          </a:r>
          <a:endParaRPr lang="ru-KZ" sz="2500" kern="1200">
            <a:solidFill>
              <a:schemeClr val="tx1"/>
            </a:solidFill>
            <a:latin typeface="Times New Roman" panose="02020603050405020304" pitchFamily="18" charset="0"/>
            <a:cs typeface="Times New Roman" panose="02020603050405020304" pitchFamily="18" charset="0"/>
          </a:endParaRPr>
        </a:p>
      </dsp:txBody>
      <dsp:txXfrm>
        <a:off x="1696863" y="2173560"/>
        <a:ext cx="3085207" cy="1851124"/>
      </dsp:txXfrm>
    </dsp:sp>
    <dsp:sp modelId="{741AE107-237B-4204-9CBE-DE27BFB0E93E}">
      <dsp:nvSpPr>
        <dsp:cNvPr id="0" name=""/>
        <dsp:cNvSpPr/>
      </dsp:nvSpPr>
      <dsp:spPr>
        <a:xfrm>
          <a:off x="5090591" y="2173560"/>
          <a:ext cx="3085207" cy="1851124"/>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kk-KZ" sz="2500" kern="1200">
              <a:solidFill>
                <a:schemeClr val="tx1"/>
              </a:solidFill>
              <a:latin typeface="Times New Roman" panose="02020603050405020304" pitchFamily="18" charset="0"/>
              <a:cs typeface="Times New Roman" panose="02020603050405020304" pitchFamily="18" charset="0"/>
            </a:rPr>
            <a:t>ұйымдастырушылық</a:t>
          </a:r>
          <a:endParaRPr lang="ru-KZ" sz="2500" kern="1200">
            <a:solidFill>
              <a:schemeClr val="tx1"/>
            </a:solidFill>
            <a:latin typeface="Times New Roman" panose="02020603050405020304" pitchFamily="18" charset="0"/>
            <a:cs typeface="Times New Roman" panose="02020603050405020304" pitchFamily="18" charset="0"/>
          </a:endParaRPr>
        </a:p>
      </dsp:txBody>
      <dsp:txXfrm>
        <a:off x="5090591" y="2173560"/>
        <a:ext cx="3085207" cy="18511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2A542A-1A6D-4C7B-9852-AE4820A66E28}">
      <dsp:nvSpPr>
        <dsp:cNvPr id="0" name=""/>
        <dsp:cNvSpPr/>
      </dsp:nvSpPr>
      <dsp:spPr>
        <a:xfrm>
          <a:off x="-5103208" y="-781770"/>
          <a:ext cx="6077320" cy="6077320"/>
        </a:xfrm>
        <a:prstGeom prst="blockArc">
          <a:avLst>
            <a:gd name="adj1" fmla="val 18900000"/>
            <a:gd name="adj2" fmla="val 2700000"/>
            <a:gd name="adj3" fmla="val 355"/>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F5202B-FE57-4E5A-AE8E-5ABA09529273}">
      <dsp:nvSpPr>
        <dsp:cNvPr id="0" name=""/>
        <dsp:cNvSpPr/>
      </dsp:nvSpPr>
      <dsp:spPr>
        <a:xfrm>
          <a:off x="363359" y="237695"/>
          <a:ext cx="9447221"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a:solidFill>
                <a:schemeClr val="tx1"/>
              </a:solidFill>
              <a:latin typeface="Times New Roman" panose="02020603050405020304" pitchFamily="18" charset="0"/>
              <a:cs typeface="Times New Roman" panose="02020603050405020304" pitchFamily="18" charset="0"/>
            </a:rPr>
            <a:t>Өндірістік кәсіпкерлік </a:t>
          </a:r>
          <a:endParaRPr lang="ru-KZ" sz="2600" kern="1200">
            <a:solidFill>
              <a:schemeClr val="tx1"/>
            </a:solidFill>
            <a:latin typeface="Times New Roman" panose="02020603050405020304" pitchFamily="18" charset="0"/>
            <a:cs typeface="Times New Roman" panose="02020603050405020304" pitchFamily="18" charset="0"/>
          </a:endParaRPr>
        </a:p>
      </dsp:txBody>
      <dsp:txXfrm>
        <a:off x="363359" y="237695"/>
        <a:ext cx="9447221" cy="475210"/>
      </dsp:txXfrm>
    </dsp:sp>
    <dsp:sp modelId="{95E8B193-CDE0-423D-A749-60EC68242AEB}">
      <dsp:nvSpPr>
        <dsp:cNvPr id="0" name=""/>
        <dsp:cNvSpPr/>
      </dsp:nvSpPr>
      <dsp:spPr>
        <a:xfrm>
          <a:off x="66352" y="178294"/>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2039EF0-3F81-4110-B808-368078DC7884}">
      <dsp:nvSpPr>
        <dsp:cNvPr id="0" name=""/>
        <dsp:cNvSpPr/>
      </dsp:nvSpPr>
      <dsp:spPr>
        <a:xfrm>
          <a:off x="754252" y="950421"/>
          <a:ext cx="9056328"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a:solidFill>
                <a:schemeClr val="tx1"/>
              </a:solidFill>
              <a:latin typeface="Times New Roman" panose="02020603050405020304" pitchFamily="18" charset="0"/>
              <a:cs typeface="Times New Roman" panose="02020603050405020304" pitchFamily="18" charset="0"/>
            </a:rPr>
            <a:t>Коммерциялық кәсіпкерлік </a:t>
          </a:r>
          <a:endParaRPr lang="ru-KZ" sz="2600" kern="1200">
            <a:solidFill>
              <a:schemeClr val="tx1"/>
            </a:solidFill>
            <a:latin typeface="Times New Roman" panose="02020603050405020304" pitchFamily="18" charset="0"/>
            <a:cs typeface="Times New Roman" panose="02020603050405020304" pitchFamily="18" charset="0"/>
          </a:endParaRPr>
        </a:p>
      </dsp:txBody>
      <dsp:txXfrm>
        <a:off x="754252" y="950421"/>
        <a:ext cx="9056328" cy="475210"/>
      </dsp:txXfrm>
    </dsp:sp>
    <dsp:sp modelId="{882495B0-CB14-4967-9BFC-01DDDB66A345}">
      <dsp:nvSpPr>
        <dsp:cNvPr id="0" name=""/>
        <dsp:cNvSpPr/>
      </dsp:nvSpPr>
      <dsp:spPr>
        <a:xfrm>
          <a:off x="457245" y="891020"/>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58D560-4780-4A39-8AD9-D104179EBD84}">
      <dsp:nvSpPr>
        <dsp:cNvPr id="0" name=""/>
        <dsp:cNvSpPr/>
      </dsp:nvSpPr>
      <dsp:spPr>
        <a:xfrm>
          <a:off x="932998" y="1663147"/>
          <a:ext cx="8877582"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a:solidFill>
                <a:schemeClr val="tx1"/>
              </a:solidFill>
              <a:latin typeface="Times New Roman" panose="02020603050405020304" pitchFamily="18" charset="0"/>
              <a:cs typeface="Times New Roman" panose="02020603050405020304" pitchFamily="18" charset="0"/>
            </a:rPr>
            <a:t>Қаржылық кәсіпкерлік </a:t>
          </a:r>
          <a:endParaRPr lang="ru-KZ" sz="2600" kern="1200">
            <a:solidFill>
              <a:schemeClr val="tx1"/>
            </a:solidFill>
            <a:latin typeface="Times New Roman" panose="02020603050405020304" pitchFamily="18" charset="0"/>
            <a:cs typeface="Times New Roman" panose="02020603050405020304" pitchFamily="18" charset="0"/>
          </a:endParaRPr>
        </a:p>
      </dsp:txBody>
      <dsp:txXfrm>
        <a:off x="932998" y="1663147"/>
        <a:ext cx="8877582" cy="475210"/>
      </dsp:txXfrm>
    </dsp:sp>
    <dsp:sp modelId="{98E16314-8E2D-4851-BF6A-2D87278EDDA6}">
      <dsp:nvSpPr>
        <dsp:cNvPr id="0" name=""/>
        <dsp:cNvSpPr/>
      </dsp:nvSpPr>
      <dsp:spPr>
        <a:xfrm>
          <a:off x="635991" y="1603746"/>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C0B917-6F4C-42C3-B418-B415360C8EC3}">
      <dsp:nvSpPr>
        <dsp:cNvPr id="0" name=""/>
        <dsp:cNvSpPr/>
      </dsp:nvSpPr>
      <dsp:spPr>
        <a:xfrm>
          <a:off x="932998" y="2375421"/>
          <a:ext cx="8877582"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dirty="0">
              <a:solidFill>
                <a:schemeClr val="tx1"/>
              </a:solidFill>
              <a:latin typeface="Times New Roman" panose="02020603050405020304" pitchFamily="18" charset="0"/>
              <a:cs typeface="Times New Roman" panose="02020603050405020304" pitchFamily="18" charset="0"/>
            </a:rPr>
            <a:t>Кеңес беру кәсіпкерлігі</a:t>
          </a:r>
          <a:endParaRPr lang="ru-KZ" sz="2600" kern="1200" dirty="0">
            <a:solidFill>
              <a:schemeClr val="tx1"/>
            </a:solidFill>
            <a:latin typeface="Times New Roman" panose="02020603050405020304" pitchFamily="18" charset="0"/>
            <a:cs typeface="Times New Roman" panose="02020603050405020304" pitchFamily="18" charset="0"/>
          </a:endParaRPr>
        </a:p>
      </dsp:txBody>
      <dsp:txXfrm>
        <a:off x="932998" y="2375421"/>
        <a:ext cx="8877582" cy="475210"/>
      </dsp:txXfrm>
    </dsp:sp>
    <dsp:sp modelId="{C2652495-84DA-4DB2-A756-AF8432C7E22E}">
      <dsp:nvSpPr>
        <dsp:cNvPr id="0" name=""/>
        <dsp:cNvSpPr/>
      </dsp:nvSpPr>
      <dsp:spPr>
        <a:xfrm>
          <a:off x="635991" y="2316020"/>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94D17B-16E1-4C35-9015-E0E05AC54336}">
      <dsp:nvSpPr>
        <dsp:cNvPr id="0" name=""/>
        <dsp:cNvSpPr/>
      </dsp:nvSpPr>
      <dsp:spPr>
        <a:xfrm>
          <a:off x="754252" y="3088147"/>
          <a:ext cx="9056328"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a:solidFill>
                <a:schemeClr val="tx1"/>
              </a:solidFill>
              <a:latin typeface="Times New Roman" panose="02020603050405020304" pitchFamily="18" charset="0"/>
              <a:cs typeface="Times New Roman" panose="02020603050405020304" pitchFamily="18" charset="0"/>
            </a:rPr>
            <a:t>Сақтандыру кәсіпкерлігі </a:t>
          </a:r>
          <a:endParaRPr lang="ru-KZ" sz="2600" kern="1200">
            <a:solidFill>
              <a:schemeClr val="tx1"/>
            </a:solidFill>
            <a:latin typeface="Times New Roman" panose="02020603050405020304" pitchFamily="18" charset="0"/>
            <a:cs typeface="Times New Roman" panose="02020603050405020304" pitchFamily="18" charset="0"/>
          </a:endParaRPr>
        </a:p>
      </dsp:txBody>
      <dsp:txXfrm>
        <a:off x="754252" y="3088147"/>
        <a:ext cx="9056328" cy="475210"/>
      </dsp:txXfrm>
    </dsp:sp>
    <dsp:sp modelId="{8F9FFCE3-04A2-4F83-BA6E-68C6F9E59C3B}">
      <dsp:nvSpPr>
        <dsp:cNvPr id="0" name=""/>
        <dsp:cNvSpPr/>
      </dsp:nvSpPr>
      <dsp:spPr>
        <a:xfrm>
          <a:off x="457245" y="3028746"/>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E55D7B-26DC-407D-AD0C-DCF6A88490FC}">
      <dsp:nvSpPr>
        <dsp:cNvPr id="0" name=""/>
        <dsp:cNvSpPr/>
      </dsp:nvSpPr>
      <dsp:spPr>
        <a:xfrm>
          <a:off x="363359" y="3800873"/>
          <a:ext cx="9447221" cy="4752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7199" tIns="66040" rIns="66040" bIns="66040" numCol="1" spcCol="1270" anchor="ctr" anchorCtr="0">
          <a:noAutofit/>
        </a:bodyPr>
        <a:lstStyle/>
        <a:p>
          <a:pPr marL="0" lvl="0" indent="0" algn="l" defTabSz="1155700">
            <a:lnSpc>
              <a:spcPct val="90000"/>
            </a:lnSpc>
            <a:spcBef>
              <a:spcPct val="0"/>
            </a:spcBef>
            <a:spcAft>
              <a:spcPct val="35000"/>
            </a:spcAft>
            <a:buNone/>
          </a:pPr>
          <a:r>
            <a:rPr lang="kk-KZ" sz="2600" kern="1200">
              <a:solidFill>
                <a:schemeClr val="tx1"/>
              </a:solidFill>
              <a:latin typeface="Times New Roman" panose="02020603050405020304" pitchFamily="18" charset="0"/>
              <a:cs typeface="Times New Roman" panose="02020603050405020304" pitchFamily="18" charset="0"/>
            </a:rPr>
            <a:t>Делдалдық кәсіпкерлік</a:t>
          </a:r>
          <a:endParaRPr lang="ru-KZ" sz="2600" kern="1200">
            <a:solidFill>
              <a:schemeClr val="tx1"/>
            </a:solidFill>
            <a:latin typeface="Times New Roman" panose="02020603050405020304" pitchFamily="18" charset="0"/>
            <a:cs typeface="Times New Roman" panose="02020603050405020304" pitchFamily="18" charset="0"/>
          </a:endParaRPr>
        </a:p>
      </dsp:txBody>
      <dsp:txXfrm>
        <a:off x="363359" y="3800873"/>
        <a:ext cx="9447221" cy="475210"/>
      </dsp:txXfrm>
    </dsp:sp>
    <dsp:sp modelId="{BE131B54-95CB-41CD-99B3-7BF4D9CACA0E}">
      <dsp:nvSpPr>
        <dsp:cNvPr id="0" name=""/>
        <dsp:cNvSpPr/>
      </dsp:nvSpPr>
      <dsp:spPr>
        <a:xfrm>
          <a:off x="66352" y="3741472"/>
          <a:ext cx="594013" cy="594013"/>
        </a:xfrm>
        <a:prstGeom prst="ellipse">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B7BFC9-0F11-4C1C-B6F9-918B0C59D2D2}">
      <dsp:nvSpPr>
        <dsp:cNvPr id="0" name=""/>
        <dsp:cNvSpPr/>
      </dsp:nvSpPr>
      <dsp:spPr>
        <a:xfrm>
          <a:off x="1598678" y="0"/>
          <a:ext cx="3258038" cy="1954823"/>
        </a:xfrm>
        <a:prstGeom prst="rect">
          <a:avLst/>
        </a:prstGeom>
        <a:solidFill>
          <a:schemeClr val="accent2">
            <a:shade val="8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толық серiктестiк</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1598678" y="0"/>
        <a:ext cx="3258038" cy="1954823"/>
      </dsp:txXfrm>
    </dsp:sp>
    <dsp:sp modelId="{561515DB-244D-4133-BDBC-7A90359B73C1}">
      <dsp:nvSpPr>
        <dsp:cNvPr id="0" name=""/>
        <dsp:cNvSpPr/>
      </dsp:nvSpPr>
      <dsp:spPr>
        <a:xfrm>
          <a:off x="5172258" y="2020"/>
          <a:ext cx="3258038" cy="1954823"/>
        </a:xfrm>
        <a:prstGeom prst="rect">
          <a:avLst/>
        </a:prstGeom>
        <a:solidFill>
          <a:schemeClr val="accent2">
            <a:shade val="80000"/>
            <a:hueOff val="0"/>
            <a:satOff val="0"/>
            <a:lumOff val="578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сенiм серiктестiгi</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5172258" y="2020"/>
        <a:ext cx="3258038" cy="1954823"/>
      </dsp:txXfrm>
    </dsp:sp>
    <dsp:sp modelId="{5EBE14DE-1E40-4157-8B18-E9F65343C140}">
      <dsp:nvSpPr>
        <dsp:cNvPr id="0" name=""/>
        <dsp:cNvSpPr/>
      </dsp:nvSpPr>
      <dsp:spPr>
        <a:xfrm>
          <a:off x="1588416" y="2282647"/>
          <a:ext cx="3258038" cy="1954823"/>
        </a:xfrm>
        <a:prstGeom prst="rect">
          <a:avLst/>
        </a:prstGeom>
        <a:solidFill>
          <a:schemeClr val="accent2">
            <a:shade val="80000"/>
            <a:hueOff val="0"/>
            <a:satOff val="0"/>
            <a:lumOff val="1156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жауапкершiлiгi шектеулi серiктестiк</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1588416" y="2282647"/>
        <a:ext cx="3258038" cy="1954823"/>
      </dsp:txXfrm>
    </dsp:sp>
    <dsp:sp modelId="{4604B15F-4DC4-470F-8499-ACA7FF24A931}">
      <dsp:nvSpPr>
        <dsp:cNvPr id="0" name=""/>
        <dsp:cNvSpPr/>
      </dsp:nvSpPr>
      <dsp:spPr>
        <a:xfrm>
          <a:off x="5172258" y="2282647"/>
          <a:ext cx="3258038" cy="1954823"/>
        </a:xfrm>
        <a:prstGeom prst="rect">
          <a:avLst/>
        </a:prstGeom>
        <a:solidFill>
          <a:schemeClr val="accent2">
            <a:shade val="80000"/>
            <a:hueOff val="0"/>
            <a:satOff val="0"/>
            <a:lumOff val="173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kk-KZ" sz="3600" kern="1200" dirty="0">
              <a:solidFill>
                <a:schemeClr val="tx1"/>
              </a:solidFill>
              <a:latin typeface="Times New Roman" panose="02020603050405020304" pitchFamily="18" charset="0"/>
              <a:cs typeface="Times New Roman" panose="02020603050405020304" pitchFamily="18" charset="0"/>
            </a:rPr>
            <a:t>қосымша жауапкершiлiгi бар серiктестiк</a:t>
          </a:r>
          <a:endParaRPr lang="ru-KZ" sz="3600" kern="1200" dirty="0">
            <a:solidFill>
              <a:schemeClr val="tx1"/>
            </a:solidFill>
            <a:latin typeface="Times New Roman" panose="02020603050405020304" pitchFamily="18" charset="0"/>
            <a:cs typeface="Times New Roman" panose="02020603050405020304" pitchFamily="18" charset="0"/>
          </a:endParaRPr>
        </a:p>
      </dsp:txBody>
      <dsp:txXfrm>
        <a:off x="5172258" y="2282647"/>
        <a:ext cx="3258038" cy="19548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ru-RU"/>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CD748453-079E-43E0-B78F-EC608617D548}" type="slidenum">
              <a:rPr lang="ru-RU" smtClean="0"/>
              <a:t>‹#›</a:t>
            </a:fld>
            <a:endParaRPr lang="ru-RU"/>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622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848851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804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7207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AF7C827-816C-4EA8-9139-32B62CC2FEAE}" type="datetimeFigureOut">
              <a:rPr lang="ru-RU" smtClean="0"/>
              <a:t>08.09.2025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561559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AF7C827-816C-4EA8-9139-32B62CC2FEAE}" type="datetimeFigureOut">
              <a:rPr lang="ru-RU" smtClean="0"/>
              <a:t>08.09.2025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881732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F7C827-816C-4EA8-9139-32B62CC2FEAE}" type="datetimeFigureOut">
              <a:rPr lang="ru-RU" smtClean="0"/>
              <a:t>08.09.2025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768267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38197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AF7C827-816C-4EA8-9139-32B62CC2FEAE}" type="datetimeFigureOut">
              <a:rPr lang="ru-RU" smtClean="0"/>
              <a:t>08.09.2025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226660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1196004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AF7C827-816C-4EA8-9139-32B62CC2FEAE}" type="datetimeFigureOut">
              <a:rPr lang="ru-RU" smtClean="0"/>
              <a:t>08.09.2025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D748453-079E-43E0-B78F-EC608617D548}" type="slidenum">
              <a:rPr lang="ru-RU" smtClean="0"/>
              <a:t>‹#›</a:t>
            </a:fld>
            <a:endParaRPr lang="ru-RU"/>
          </a:p>
        </p:txBody>
      </p:sp>
    </p:spTree>
    <p:extLst>
      <p:ext uri="{BB962C8B-B14F-4D97-AF65-F5344CB8AC3E}">
        <p14:creationId xmlns:p14="http://schemas.microsoft.com/office/powerpoint/2010/main" val="22114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AF7C827-816C-4EA8-9139-32B62CC2FEAE}" type="datetimeFigureOut">
              <a:rPr lang="ru-RU" smtClean="0"/>
              <a:t>08.09.2025</a:t>
            </a:fld>
            <a:endParaRPr lang="ru-RU"/>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CD748453-079E-43E0-B78F-EC608617D548}" type="slidenum">
              <a:rPr lang="ru-RU" smtClean="0"/>
              <a:t>‹#›</a:t>
            </a:fld>
            <a:endParaRPr lang="ru-RU"/>
          </a:p>
        </p:txBody>
      </p:sp>
    </p:spTree>
    <p:extLst>
      <p:ext uri="{BB962C8B-B14F-4D97-AF65-F5344CB8AC3E}">
        <p14:creationId xmlns:p14="http://schemas.microsoft.com/office/powerpoint/2010/main" val="27806611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831224" y="3019926"/>
            <a:ext cx="8915399" cy="2589764"/>
          </a:xfrm>
        </p:spPr>
        <p:txBody>
          <a:bodyPr>
            <a:normAutofit fontScale="90000"/>
          </a:bodyPr>
          <a:lstStyle/>
          <a:p>
            <a:pPr algn="ctr"/>
            <a:r>
              <a:rPr lang="kk-KZ" sz="4000" b="1" cap="none" dirty="0">
                <a:solidFill>
                  <a:srgbClr val="000000"/>
                </a:solidFill>
                <a:latin typeface="Times New Roman" panose="02020603050405020304" pitchFamily="18" charset="0"/>
                <a:ea typeface="Times New Roman" panose="02020603050405020304" pitchFamily="18" charset="0"/>
              </a:rPr>
              <a:t>2-дәріс</a:t>
            </a:r>
            <a:br>
              <a:rPr lang="kk-KZ" b="1" dirty="0">
                <a:solidFill>
                  <a:srgbClr val="000000"/>
                </a:solidFill>
                <a:latin typeface="Times New Roman" panose="02020603050405020304" pitchFamily="18" charset="0"/>
                <a:ea typeface="Times New Roman" panose="02020603050405020304" pitchFamily="18" charset="0"/>
              </a:rPr>
            </a:br>
            <a:br>
              <a:rPr lang="kk-KZ" b="1" dirty="0">
                <a:solidFill>
                  <a:srgbClr val="000000"/>
                </a:solidFill>
                <a:latin typeface="Times New Roman" panose="02020603050405020304" pitchFamily="18" charset="0"/>
                <a:ea typeface="Times New Roman" panose="02020603050405020304" pitchFamily="18" charset="0"/>
              </a:rPr>
            </a:br>
            <a:r>
              <a:rPr lang="kk-KZ" b="1" dirty="0">
                <a:solidFill>
                  <a:srgbClr val="000000"/>
                </a:solidFill>
                <a:latin typeface="Times New Roman" panose="02020603050405020304" pitchFamily="18" charset="0"/>
                <a:ea typeface="Times New Roman" panose="02020603050405020304" pitchFamily="18" charset="0"/>
              </a:rPr>
              <a:t> </a:t>
            </a:r>
            <a:r>
              <a:rPr lang="kk-KZ" sz="4800" b="1" dirty="0">
                <a:solidFill>
                  <a:schemeClr val="tx1"/>
                </a:solidFill>
                <a:latin typeface="Times New Roman" panose="02020603050405020304" pitchFamily="18" charset="0"/>
                <a:cs typeface="Times New Roman" panose="02020603050405020304" pitchFamily="18" charset="0"/>
              </a:rPr>
              <a:t>Кәсіпкерлік және кәсіпкерлік қызмет негіздері</a:t>
            </a:r>
            <a:endParaRPr lang="en-US" sz="6000" cap="none"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029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A5551B4B-346A-4C82-91D1-475F6A482D53}"/>
              </a:ext>
            </a:extLst>
          </p:cNvPr>
          <p:cNvSpPr>
            <a:spLocks noGrp="1"/>
          </p:cNvSpPr>
          <p:nvPr>
            <p:ph idx="1"/>
          </p:nvPr>
        </p:nvSpPr>
        <p:spPr>
          <a:xfrm>
            <a:off x="1890964" y="2362201"/>
            <a:ext cx="8915400" cy="2448674"/>
          </a:xfrm>
        </p:spPr>
        <p:txBody>
          <a:bodyPr/>
          <a:lstStyle/>
          <a:p>
            <a:r>
              <a:rPr lang="ru-RU" sz="2400" dirty="0" err="1">
                <a:solidFill>
                  <a:schemeClr val="tx1"/>
                </a:solidFill>
                <a:latin typeface="Times New Roman" panose="02020603050405020304" pitchFamily="18" charset="0"/>
                <a:cs typeface="Times New Roman" panose="02020603050405020304" pitchFamily="18" charset="0"/>
              </a:rPr>
              <a:t>Кәсіпкерлік</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кәсіпкерлік</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қызмет</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ұғымы</a:t>
            </a:r>
            <a:r>
              <a:rPr lang="ru-RU" sz="2400" dirty="0">
                <a:solidFill>
                  <a:schemeClr val="tx1"/>
                </a:solidFill>
                <a:latin typeface="Times New Roman" panose="02020603050405020304" pitchFamily="18" charset="0"/>
                <a:cs typeface="Times New Roman" panose="02020603050405020304" pitchFamily="18" charset="0"/>
              </a:rPr>
              <a:t>. </a:t>
            </a:r>
          </a:p>
          <a:p>
            <a:r>
              <a:rPr lang="ru-RU" sz="2400" dirty="0" err="1">
                <a:solidFill>
                  <a:schemeClr val="tx1"/>
                </a:solidFill>
                <a:latin typeface="Times New Roman" panose="02020603050405020304" pitchFamily="18" charset="0"/>
                <a:cs typeface="Times New Roman" panose="02020603050405020304" pitchFamily="18" charset="0"/>
              </a:rPr>
              <a:t>Кәсіпкерлік</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түрлері</a:t>
            </a:r>
            <a:endParaRPr lang="ru-RU" sz="2400" dirty="0">
              <a:solidFill>
                <a:schemeClr val="tx1"/>
              </a:solidFill>
              <a:latin typeface="Times New Roman" panose="02020603050405020304" pitchFamily="18" charset="0"/>
              <a:cs typeface="Times New Roman" panose="02020603050405020304" pitchFamily="18" charset="0"/>
            </a:endParaRPr>
          </a:p>
          <a:p>
            <a:r>
              <a:rPr lang="ru-RU" sz="2400" dirty="0" err="1">
                <a:solidFill>
                  <a:schemeClr val="tx1"/>
                </a:solidFill>
                <a:latin typeface="Times New Roman" panose="02020603050405020304" pitchFamily="18" charset="0"/>
                <a:cs typeface="Times New Roman" panose="02020603050405020304" pitchFamily="18" charset="0"/>
              </a:rPr>
              <a:t>Кәсіпкерлік</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қызметтің</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ұйымдық-құқықтық</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нысандары</a:t>
            </a:r>
            <a:r>
              <a:rPr lang="ru-RU" sz="2400" dirty="0">
                <a:solidFill>
                  <a:schemeClr val="tx1"/>
                </a:solidFill>
                <a:latin typeface="Times New Roman" panose="02020603050405020304" pitchFamily="18" charset="0"/>
                <a:cs typeface="Times New Roman" panose="02020603050405020304" pitchFamily="18" charset="0"/>
              </a:rPr>
              <a:t> </a:t>
            </a:r>
          </a:p>
          <a:p>
            <a:r>
              <a:rPr lang="ru-RU" sz="2400" dirty="0" err="1">
                <a:solidFill>
                  <a:schemeClr val="tx1"/>
                </a:solidFill>
                <a:latin typeface="Times New Roman" panose="02020603050405020304" pitchFamily="18" charset="0"/>
                <a:cs typeface="Times New Roman" panose="02020603050405020304" pitchFamily="18" charset="0"/>
              </a:rPr>
              <a:t>Сыртқы</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және</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ішкі</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err="1">
                <a:solidFill>
                  <a:schemeClr val="tx1"/>
                </a:solidFill>
                <a:latin typeface="Times New Roman" panose="02020603050405020304" pitchFamily="18" charset="0"/>
                <a:cs typeface="Times New Roman" panose="02020603050405020304" pitchFamily="18" charset="0"/>
              </a:rPr>
              <a:t>кәсіпкерлік</a:t>
            </a:r>
            <a:r>
              <a:rPr lang="ru-RU" sz="2400" dirty="0">
                <a:solidFill>
                  <a:schemeClr val="tx1"/>
                </a:solidFill>
                <a:latin typeface="Times New Roman" panose="02020603050405020304" pitchFamily="18" charset="0"/>
                <a:cs typeface="Times New Roman" panose="02020603050405020304" pitchFamily="18" charset="0"/>
              </a:rPr>
              <a:t> орта</a:t>
            </a:r>
            <a:endParaRPr lang="ru-KZ" sz="2400" dirty="0">
              <a:solidFill>
                <a:schemeClr val="tx1"/>
              </a:solidFill>
              <a:latin typeface="Times New Roman" panose="02020603050405020304" pitchFamily="18" charset="0"/>
              <a:cs typeface="Times New Roman" panose="02020603050405020304" pitchFamily="18" charset="0"/>
            </a:endParaRPr>
          </a:p>
          <a:p>
            <a:pPr marL="45720" indent="0">
              <a:buNone/>
            </a:pPr>
            <a:endParaRPr lang="ru-KZ" dirty="0">
              <a:solidFill>
                <a:schemeClr val="tx1"/>
              </a:solidFill>
            </a:endParaRPr>
          </a:p>
        </p:txBody>
      </p:sp>
      <p:sp>
        <p:nvSpPr>
          <p:cNvPr id="5" name="Прямоугольник 4"/>
          <p:cNvSpPr/>
          <p:nvPr/>
        </p:nvSpPr>
        <p:spPr>
          <a:xfrm>
            <a:off x="2526108" y="1314280"/>
            <a:ext cx="5302605" cy="584775"/>
          </a:xfrm>
          <a:prstGeom prst="rect">
            <a:avLst/>
          </a:prstGeom>
        </p:spPr>
        <p:txBody>
          <a:bodyPr wrap="none">
            <a:spAutoFit/>
          </a:bodyPr>
          <a:lstStyle/>
          <a:p>
            <a:pPr algn="just"/>
            <a:r>
              <a:rPr lang="kk-KZ" sz="3200" b="1" dirty="0">
                <a:latin typeface="Times New Roman" panose="02020603050405020304" pitchFamily="18" charset="0"/>
                <a:ea typeface="Times New Roman" panose="02020603050405020304" pitchFamily="18" charset="0"/>
              </a:rPr>
              <a:t>Дәріс сабағының мазмұны</a:t>
            </a:r>
            <a:r>
              <a:rPr lang="ru-RU" sz="3200" b="1" dirty="0">
                <a:latin typeface="Times New Roman" panose="02020603050405020304" pitchFamily="18" charset="0"/>
                <a:ea typeface="Times New Roman" panose="02020603050405020304" pitchFamily="18" charset="0"/>
              </a:rPr>
              <a:t>:</a:t>
            </a:r>
            <a:endParaRPr lang="ru-KZ" sz="32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992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9864" y="1785414"/>
            <a:ext cx="10614275" cy="4595040"/>
          </a:xfrm>
        </p:spPr>
        <p:txBody>
          <a:bodyPr>
            <a:normAutofit/>
          </a:bodyPr>
          <a:lstStyle/>
          <a:p>
            <a:pPr algn="just"/>
            <a:r>
              <a:rPr lang="kk-KZ" sz="2800" dirty="0">
                <a:solidFill>
                  <a:schemeClr val="tx1"/>
                </a:solidFill>
                <a:latin typeface="Times New Roman" panose="02020603050405020304" pitchFamily="18" charset="0"/>
                <a:cs typeface="Times New Roman" panose="02020603050405020304" pitchFamily="18" charset="0"/>
              </a:rPr>
              <a:t>Қазақстан Республикасының Кәсіпкерлік кодексіне сәйкес азаматтардың, оралмандардың және заңды тұлғалардың мүлікті пайдалану, тауарларды өндіру, сату, жұмыстарды орындау, қызметтер көрсету арқылы таза кіріс алуға бағытталған, жеке меншік құқығына (жеке кәсіпкерлікке) не шаруашылық жүргізу немесе мемлекеттік кәсіпорынды жедел басқару құқығына (мемлекеттік кәсіпкерлікке) негізделген дербес, бастамашыл қызметі </a:t>
            </a:r>
            <a:r>
              <a:rPr lang="kk-KZ" sz="2800" i="1" dirty="0">
                <a:solidFill>
                  <a:schemeClr val="tx1"/>
                </a:solidFill>
                <a:latin typeface="Times New Roman" panose="02020603050405020304" pitchFamily="18" charset="0"/>
                <a:cs typeface="Times New Roman" panose="02020603050405020304" pitchFamily="18" charset="0"/>
              </a:rPr>
              <a:t>кәсіпкерлік</a:t>
            </a:r>
            <a:r>
              <a:rPr lang="kk-KZ" sz="2800" dirty="0">
                <a:solidFill>
                  <a:schemeClr val="tx1"/>
                </a:solidFill>
                <a:latin typeface="Times New Roman" panose="02020603050405020304" pitchFamily="18" charset="0"/>
                <a:cs typeface="Times New Roman" panose="02020603050405020304" pitchFamily="18" charset="0"/>
              </a:rPr>
              <a:t> болып табылады. Кәсіпкерлік қызмет кәсіпкер атынан, оның тәуекел етуімен және мүліктік жауапкершілігімен жүзеге асырылады.</a:t>
            </a:r>
            <a:endParaRPr lang="ru-RU" sz="2800"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320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272933" y="1130157"/>
            <a:ext cx="9615654" cy="4674742"/>
          </a:xfrm>
        </p:spPr>
        <p:txBody>
          <a:bodyPr>
            <a:normAutofit fontScale="92500" lnSpcReduction="10000"/>
          </a:bodyPr>
          <a:lstStyle/>
          <a:p>
            <a:pPr algn="just"/>
            <a:r>
              <a:rPr lang="kk-KZ" sz="2800" dirty="0">
                <a:solidFill>
                  <a:schemeClr val="tx1"/>
                </a:solidFill>
                <a:latin typeface="Times New Roman" panose="02020603050405020304" pitchFamily="18" charset="0"/>
                <a:cs typeface="Times New Roman" panose="02020603050405020304" pitchFamily="18" charset="0"/>
              </a:rPr>
              <a:t>Экономикалық әдебиеттерде «кәсіпкер» ұғымы ең алғаш 1723 жылы Парижде жарық көрген Жалпыға ортақ коммерция сөздігінде пайда болған. </a:t>
            </a:r>
            <a:endParaRPr lang="ru-RU" sz="2800" dirty="0">
              <a:solidFill>
                <a:schemeClr val="tx1"/>
              </a:solidFill>
              <a:latin typeface="Times New Roman" panose="02020603050405020304" pitchFamily="18" charset="0"/>
              <a:cs typeface="Times New Roman" panose="02020603050405020304" pitchFamily="18" charset="0"/>
            </a:endParaRPr>
          </a:p>
          <a:p>
            <a:pPr algn="just"/>
            <a:r>
              <a:rPr lang="kk-KZ" sz="2800" dirty="0">
                <a:solidFill>
                  <a:schemeClr val="tx1"/>
                </a:solidFill>
                <a:latin typeface="Times New Roman" panose="02020603050405020304" pitchFamily="18" charset="0"/>
                <a:cs typeface="Times New Roman" panose="02020603050405020304" pitchFamily="18" charset="0"/>
              </a:rPr>
              <a:t>«Кəсіпкерлік» ұғымын  XVIII ғ. алғаш рет ағылшын банкирі əрі экономисі Ричард Кантильон қолданған болатын. Кəсіпкерлік дегеніміз – бұл үнемі түрдегі тəуекел жағдайларында тауарлық ұсыныс пен сұраныс өзара сəйкестікке келтіріп отыратын экономикалық қызмет. Кəсіпкер ретінде Кантильон, өндіріс құралдарын базардан сатып алып, оларды капиталға айналдырып отыратын адам деп түсінген. Америкалық экономист Иозеф Шумпетер, кəсіпкерлік – бұл ең алдымен, жаңашылдық қызмет, оның нəтижесінде жаңа тауарлар жасалады деп тұжырымдаған.</a:t>
            </a:r>
            <a:endParaRPr lang="ru-RU" sz="2800" dirty="0">
              <a:solidFill>
                <a:schemeClr val="tx1"/>
              </a:solidFill>
              <a:latin typeface="Times New Roman" panose="02020603050405020304" pitchFamily="18" charset="0"/>
              <a:cs typeface="Times New Roman" panose="02020603050405020304" pitchFamily="18" charset="0"/>
            </a:endParaRPr>
          </a:p>
          <a:p>
            <a:pPr algn="just"/>
            <a:endParaRPr lang="ru-RU" sz="2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525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23CB656-BC80-49D5-9F1B-740064104197}"/>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Кәсіпкерліктің қызметтері </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284F5281-1F99-4B01-9FE0-E1668F14B496}"/>
              </a:ext>
            </a:extLst>
          </p:cNvPr>
          <p:cNvGraphicFramePr>
            <a:graphicFrameLocks noGrp="1"/>
          </p:cNvGraphicFramePr>
          <p:nvPr>
            <p:ph idx="1"/>
            <p:extLst>
              <p:ext uri="{D42A27DB-BD31-4B8C-83A1-F6EECF244321}">
                <p14:modId xmlns:p14="http://schemas.microsoft.com/office/powerpoint/2010/main" val="3297742058"/>
              </p:ext>
            </p:extLst>
          </p:nvPr>
        </p:nvGraphicFramePr>
        <p:xfrm>
          <a:off x="1143000" y="20574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1091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DA8CB3-51E9-4767-B914-1F0497CEFDFC}"/>
              </a:ext>
            </a:extLst>
          </p:cNvPr>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Кәсіпкерліктің түрлері</a:t>
            </a:r>
            <a:endParaRPr lang="ru-KZ"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735FC0CF-2B6B-4F8A-B93B-1A53CD5B864B}"/>
              </a:ext>
            </a:extLst>
          </p:cNvPr>
          <p:cNvGraphicFramePr>
            <a:graphicFrameLocks noGrp="1"/>
          </p:cNvGraphicFramePr>
          <p:nvPr>
            <p:ph idx="1"/>
            <p:extLst>
              <p:ext uri="{D42A27DB-BD31-4B8C-83A1-F6EECF244321}">
                <p14:modId xmlns:p14="http://schemas.microsoft.com/office/powerpoint/2010/main" val="100555927"/>
              </p:ext>
            </p:extLst>
          </p:nvPr>
        </p:nvGraphicFramePr>
        <p:xfrm>
          <a:off x="1143000" y="1582220"/>
          <a:ext cx="9872871" cy="4513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451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1"/>
            <a:ext cx="10018713" cy="1198418"/>
          </a:xfrm>
        </p:spPr>
        <p:txBody>
          <a:bodyPr>
            <a:noAutofit/>
          </a:bodyPr>
          <a:lstStyle/>
          <a:p>
            <a:pPr algn="ctr"/>
            <a:r>
              <a:rPr lang="kk-KZ" sz="2800" b="1" dirty="0">
                <a:solidFill>
                  <a:schemeClr val="tx1"/>
                </a:solidFill>
                <a:latin typeface="Times New Roman" panose="02020603050405020304" pitchFamily="18" charset="0"/>
                <a:cs typeface="Times New Roman" panose="02020603050405020304" pitchFamily="18" charset="0"/>
              </a:rPr>
              <a:t>Жұмыскерлердің жылдық орташа санына және жылдық орташа кіріске қарай кәсіпкерлік субъектілері мынадай санаттарға жатқызылады:</a:t>
            </a:r>
            <a:endParaRPr lang="ru-RU" sz="2800" b="1" dirty="0"/>
          </a:p>
        </p:txBody>
      </p:sp>
      <p:graphicFrame>
        <p:nvGraphicFramePr>
          <p:cNvPr id="4" name="Объект 3"/>
          <p:cNvGraphicFramePr>
            <a:graphicFrameLocks noGrp="1"/>
          </p:cNvGraphicFramePr>
          <p:nvPr>
            <p:ph idx="1"/>
          </p:nvPr>
        </p:nvGraphicFramePr>
        <p:xfrm>
          <a:off x="1191491" y="2189018"/>
          <a:ext cx="10311532" cy="3201167"/>
        </p:xfrm>
        <a:graphic>
          <a:graphicData uri="http://schemas.openxmlformats.org/drawingml/2006/table">
            <a:tbl>
              <a:tblPr firstRow="1" bandRow="1">
                <a:tableStyleId>{5C22544A-7EE6-4342-B048-85BDC9FD1C3A}</a:tableStyleId>
              </a:tblPr>
              <a:tblGrid>
                <a:gridCol w="2062306">
                  <a:extLst>
                    <a:ext uri="{9D8B030D-6E8A-4147-A177-3AD203B41FA5}">
                      <a16:colId xmlns:a16="http://schemas.microsoft.com/office/drawing/2014/main" val="205892113"/>
                    </a:ext>
                  </a:extLst>
                </a:gridCol>
                <a:gridCol w="1429335">
                  <a:extLst>
                    <a:ext uri="{9D8B030D-6E8A-4147-A177-3AD203B41FA5}">
                      <a16:colId xmlns:a16="http://schemas.microsoft.com/office/drawing/2014/main" val="2534626228"/>
                    </a:ext>
                  </a:extLst>
                </a:gridCol>
                <a:gridCol w="1568543">
                  <a:extLst>
                    <a:ext uri="{9D8B030D-6E8A-4147-A177-3AD203B41FA5}">
                      <a16:colId xmlns:a16="http://schemas.microsoft.com/office/drawing/2014/main" val="2879216040"/>
                    </a:ext>
                  </a:extLst>
                </a:gridCol>
                <a:gridCol w="3350977">
                  <a:extLst>
                    <a:ext uri="{9D8B030D-6E8A-4147-A177-3AD203B41FA5}">
                      <a16:colId xmlns:a16="http://schemas.microsoft.com/office/drawing/2014/main" val="596685760"/>
                    </a:ext>
                  </a:extLst>
                </a:gridCol>
                <a:gridCol w="1900371">
                  <a:extLst>
                    <a:ext uri="{9D8B030D-6E8A-4147-A177-3AD203B41FA5}">
                      <a16:colId xmlns:a16="http://schemas.microsoft.com/office/drawing/2014/main" val="702393878"/>
                    </a:ext>
                  </a:extLst>
                </a:gridCol>
              </a:tblGrid>
              <a:tr h="540327">
                <a:tc>
                  <a:txBody>
                    <a:bodyPr/>
                    <a:lstStyle/>
                    <a:p>
                      <a:r>
                        <a:rPr lang="kk-KZ" dirty="0"/>
                        <a:t>көрсеткіштер</a:t>
                      </a:r>
                      <a:endParaRPr lang="ru-RU" dirty="0"/>
                    </a:p>
                  </a:txBody>
                  <a:tcPr/>
                </a:tc>
                <a:tc>
                  <a:txBody>
                    <a:bodyPr/>
                    <a:lstStyle/>
                    <a:p>
                      <a:r>
                        <a:rPr lang="kk-KZ" dirty="0"/>
                        <a:t>микро</a:t>
                      </a:r>
                      <a:endParaRPr lang="ru-RU" dirty="0"/>
                    </a:p>
                  </a:txBody>
                  <a:tcPr/>
                </a:tc>
                <a:tc>
                  <a:txBody>
                    <a:bodyPr/>
                    <a:lstStyle/>
                    <a:p>
                      <a:r>
                        <a:rPr lang="kk-KZ" dirty="0"/>
                        <a:t>шағын</a:t>
                      </a:r>
                      <a:endParaRPr lang="ru-RU" dirty="0"/>
                    </a:p>
                  </a:txBody>
                  <a:tcPr/>
                </a:tc>
                <a:tc>
                  <a:txBody>
                    <a:bodyPr/>
                    <a:lstStyle/>
                    <a:p>
                      <a:r>
                        <a:rPr lang="kk-KZ" dirty="0"/>
                        <a:t>орта</a:t>
                      </a:r>
                      <a:endParaRPr lang="ru-RU" dirty="0"/>
                    </a:p>
                  </a:txBody>
                  <a:tcPr/>
                </a:tc>
                <a:tc>
                  <a:txBody>
                    <a:bodyPr/>
                    <a:lstStyle/>
                    <a:p>
                      <a:r>
                        <a:rPr lang="kk-KZ" dirty="0"/>
                        <a:t>ірі</a:t>
                      </a:r>
                      <a:endParaRPr lang="ru-RU" dirty="0"/>
                    </a:p>
                  </a:txBody>
                  <a:tcPr/>
                </a:tc>
                <a:extLst>
                  <a:ext uri="{0D108BD9-81ED-4DB2-BD59-A6C34878D82A}">
                    <a16:rowId xmlns:a16="http://schemas.microsoft.com/office/drawing/2014/main" val="4036023248"/>
                  </a:ext>
                </a:extLst>
              </a:tr>
              <a:tr h="1330420">
                <a:tc>
                  <a:txBody>
                    <a:bodyPr/>
                    <a:lstStyle/>
                    <a:p>
                      <a:r>
                        <a:rPr lang="kk-KZ" sz="1800" kern="1200" dirty="0">
                          <a:solidFill>
                            <a:schemeClr val="dk1"/>
                          </a:solidFill>
                          <a:effectLst/>
                          <a:latin typeface="+mn-lt"/>
                          <a:ea typeface="+mn-ea"/>
                          <a:cs typeface="+mn-cs"/>
                        </a:rPr>
                        <a:t>қызметкерлердің орташа жылдық саны</a:t>
                      </a:r>
                      <a:endParaRPr lang="ru-RU" dirty="0"/>
                    </a:p>
                  </a:txBody>
                  <a:tcPr/>
                </a:tc>
                <a:tc>
                  <a:txBody>
                    <a:bodyPr/>
                    <a:lstStyle/>
                    <a:p>
                      <a:r>
                        <a:rPr lang="ru-RU" dirty="0"/>
                        <a:t>≤15 </a:t>
                      </a:r>
                      <a:r>
                        <a:rPr lang="ru-RU" dirty="0" err="1"/>
                        <a:t>адам</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t>≤100 </a:t>
                      </a:r>
                      <a:r>
                        <a:rPr lang="ru-RU" dirty="0" err="1"/>
                        <a:t>адам</a:t>
                      </a:r>
                      <a:endParaRPr lang="ru-RU" dirty="0"/>
                    </a:p>
                    <a:p>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t>≥100 </a:t>
                      </a:r>
                      <a:r>
                        <a:rPr lang="ru-RU" dirty="0" err="1"/>
                        <a:t>адам</a:t>
                      </a:r>
                      <a:r>
                        <a:rPr lang="ru-RU" baseline="0" dirty="0"/>
                        <a:t> </a:t>
                      </a:r>
                      <a:r>
                        <a:rPr lang="ru-RU" dirty="0" err="1"/>
                        <a:t>және</a:t>
                      </a:r>
                      <a:r>
                        <a:rPr lang="ru-RU" baseline="0" dirty="0"/>
                        <a:t> </a:t>
                      </a:r>
                      <a:r>
                        <a:rPr lang="ru-RU" dirty="0"/>
                        <a:t>≤250 </a:t>
                      </a:r>
                      <a:r>
                        <a:rPr lang="ru-RU" dirty="0" err="1"/>
                        <a:t>адам</a:t>
                      </a:r>
                      <a:endParaRPr lang="ru-RU" dirty="0"/>
                    </a:p>
                    <a:p>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t>≥250 </a:t>
                      </a:r>
                      <a:r>
                        <a:rPr lang="ru-RU" dirty="0" err="1"/>
                        <a:t>адам</a:t>
                      </a:r>
                      <a:endParaRPr lang="ru-RU" dirty="0"/>
                    </a:p>
                    <a:p>
                      <a:endParaRPr lang="ru-RU" dirty="0"/>
                    </a:p>
                  </a:txBody>
                  <a:tcPr/>
                </a:tc>
                <a:extLst>
                  <a:ext uri="{0D108BD9-81ED-4DB2-BD59-A6C34878D82A}">
                    <a16:rowId xmlns:a16="http://schemas.microsoft.com/office/drawing/2014/main" val="1227455312"/>
                  </a:ext>
                </a:extLst>
              </a:tr>
              <a:tr h="1330420">
                <a:tc>
                  <a:txBody>
                    <a:bodyPr/>
                    <a:lstStyle/>
                    <a:p>
                      <a:r>
                        <a:rPr lang="kk-KZ" sz="1800" kern="1200" dirty="0">
                          <a:solidFill>
                            <a:schemeClr val="dk1"/>
                          </a:solidFill>
                          <a:effectLst/>
                          <a:latin typeface="+mn-lt"/>
                          <a:ea typeface="+mn-ea"/>
                          <a:cs typeface="+mn-cs"/>
                        </a:rPr>
                        <a:t>орташа жылдық кіріс</a:t>
                      </a:r>
                      <a:endParaRPr lang="ru-RU" dirty="0"/>
                    </a:p>
                  </a:txBody>
                  <a:tcPr/>
                </a:tc>
                <a:tc>
                  <a:txBody>
                    <a:bodyPr/>
                    <a:lstStyle/>
                    <a:p>
                      <a:r>
                        <a:rPr lang="ru-RU" dirty="0"/>
                        <a:t>≤30 000 АЕК</a:t>
                      </a:r>
                    </a:p>
                  </a:txBody>
                  <a:tcPr/>
                </a:tc>
                <a:tc>
                  <a:txBody>
                    <a:bodyPr/>
                    <a:lstStyle/>
                    <a:p>
                      <a:r>
                        <a:rPr lang="ru-RU" dirty="0"/>
                        <a:t>≤300</a:t>
                      </a:r>
                      <a:r>
                        <a:rPr lang="ru-RU" baseline="0" dirty="0"/>
                        <a:t> 000 АЕК</a:t>
                      </a:r>
                      <a:endParaRPr lang="ru-RU"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t>≥300 000 АЕК </a:t>
                      </a:r>
                      <a:r>
                        <a:rPr lang="ru-RU" dirty="0" err="1"/>
                        <a:t>және</a:t>
                      </a:r>
                      <a:r>
                        <a:rPr lang="ru-RU" dirty="0"/>
                        <a:t> ≤ 3 000 000 АЕК</a:t>
                      </a:r>
                    </a:p>
                    <a:p>
                      <a:endParaRPr lang="ru-RU" dirty="0"/>
                    </a:p>
                  </a:txBody>
                  <a:tcPr/>
                </a:tc>
                <a:tc>
                  <a:txBody>
                    <a:bodyPr/>
                    <a:lstStyle/>
                    <a:p>
                      <a:r>
                        <a:rPr lang="ru-RU" dirty="0"/>
                        <a:t>≥ 3 000 000 АЕК</a:t>
                      </a:r>
                    </a:p>
                  </a:txBody>
                  <a:tcPr/>
                </a:tc>
                <a:extLst>
                  <a:ext uri="{0D108BD9-81ED-4DB2-BD59-A6C34878D82A}">
                    <a16:rowId xmlns:a16="http://schemas.microsoft.com/office/drawing/2014/main" val="4108181585"/>
                  </a:ext>
                </a:extLst>
              </a:tr>
            </a:tbl>
          </a:graphicData>
        </a:graphic>
      </p:graphicFrame>
      <p:graphicFrame>
        <p:nvGraphicFramePr>
          <p:cNvPr id="5" name="Объект 3">
            <a:extLst>
              <a:ext uri="{FF2B5EF4-FFF2-40B4-BE49-F238E27FC236}">
                <a16:creationId xmlns:a16="http://schemas.microsoft.com/office/drawing/2014/main" id="{5294D30C-E0AA-4FDD-BD18-4C61B0FD072C}"/>
              </a:ext>
            </a:extLst>
          </p:cNvPr>
          <p:cNvGraphicFramePr>
            <a:graphicFrameLocks/>
          </p:cNvGraphicFramePr>
          <p:nvPr>
            <p:extLst>
              <p:ext uri="{D42A27DB-BD31-4B8C-83A1-F6EECF244321}">
                <p14:modId xmlns:p14="http://schemas.microsoft.com/office/powerpoint/2010/main" val="3070042577"/>
              </p:ext>
            </p:extLst>
          </p:nvPr>
        </p:nvGraphicFramePr>
        <p:xfrm>
          <a:off x="1191492" y="2189018"/>
          <a:ext cx="10311532" cy="3201167"/>
        </p:xfrm>
        <a:graphic>
          <a:graphicData uri="http://schemas.openxmlformats.org/drawingml/2006/table">
            <a:tbl>
              <a:tblPr firstRow="1" bandRow="1">
                <a:tableStyleId>{5C22544A-7EE6-4342-B048-85BDC9FD1C3A}</a:tableStyleId>
              </a:tblPr>
              <a:tblGrid>
                <a:gridCol w="2062306">
                  <a:extLst>
                    <a:ext uri="{9D8B030D-6E8A-4147-A177-3AD203B41FA5}">
                      <a16:colId xmlns:a16="http://schemas.microsoft.com/office/drawing/2014/main" val="205892113"/>
                    </a:ext>
                  </a:extLst>
                </a:gridCol>
                <a:gridCol w="1429335">
                  <a:extLst>
                    <a:ext uri="{9D8B030D-6E8A-4147-A177-3AD203B41FA5}">
                      <a16:colId xmlns:a16="http://schemas.microsoft.com/office/drawing/2014/main" val="2534626228"/>
                    </a:ext>
                  </a:extLst>
                </a:gridCol>
                <a:gridCol w="1568543">
                  <a:extLst>
                    <a:ext uri="{9D8B030D-6E8A-4147-A177-3AD203B41FA5}">
                      <a16:colId xmlns:a16="http://schemas.microsoft.com/office/drawing/2014/main" val="2879216040"/>
                    </a:ext>
                  </a:extLst>
                </a:gridCol>
                <a:gridCol w="3350977">
                  <a:extLst>
                    <a:ext uri="{9D8B030D-6E8A-4147-A177-3AD203B41FA5}">
                      <a16:colId xmlns:a16="http://schemas.microsoft.com/office/drawing/2014/main" val="596685760"/>
                    </a:ext>
                  </a:extLst>
                </a:gridCol>
                <a:gridCol w="1900371">
                  <a:extLst>
                    <a:ext uri="{9D8B030D-6E8A-4147-A177-3AD203B41FA5}">
                      <a16:colId xmlns:a16="http://schemas.microsoft.com/office/drawing/2014/main" val="702393878"/>
                    </a:ext>
                  </a:extLst>
                </a:gridCol>
              </a:tblGrid>
              <a:tr h="540327">
                <a:tc>
                  <a:txBody>
                    <a:bodyPr/>
                    <a:lstStyle/>
                    <a:p>
                      <a:r>
                        <a:rPr lang="kk-KZ" dirty="0">
                          <a:latin typeface="Times New Roman" panose="02020603050405020304" pitchFamily="18" charset="0"/>
                          <a:cs typeface="Times New Roman" panose="02020603050405020304" pitchFamily="18" charset="0"/>
                        </a:rPr>
                        <a:t>көрсеткіштер</a:t>
                      </a:r>
                      <a:endParaRPr lang="ru-RU" dirty="0">
                        <a:latin typeface="Times New Roman" panose="02020603050405020304" pitchFamily="18" charset="0"/>
                        <a:cs typeface="Times New Roman" panose="02020603050405020304" pitchFamily="18" charset="0"/>
                      </a:endParaRPr>
                    </a:p>
                  </a:txBody>
                  <a:tcPr/>
                </a:tc>
                <a:tc>
                  <a:txBody>
                    <a:bodyPr/>
                    <a:lstStyle/>
                    <a:p>
                      <a:r>
                        <a:rPr lang="kk-KZ" dirty="0">
                          <a:latin typeface="Times New Roman" panose="02020603050405020304" pitchFamily="18" charset="0"/>
                          <a:cs typeface="Times New Roman" panose="02020603050405020304" pitchFamily="18" charset="0"/>
                        </a:rPr>
                        <a:t>микро</a:t>
                      </a:r>
                      <a:endParaRPr lang="ru-RU" dirty="0">
                        <a:latin typeface="Times New Roman" panose="02020603050405020304" pitchFamily="18" charset="0"/>
                        <a:cs typeface="Times New Roman" panose="02020603050405020304" pitchFamily="18" charset="0"/>
                      </a:endParaRPr>
                    </a:p>
                  </a:txBody>
                  <a:tcPr/>
                </a:tc>
                <a:tc>
                  <a:txBody>
                    <a:bodyPr/>
                    <a:lstStyle/>
                    <a:p>
                      <a:r>
                        <a:rPr lang="kk-KZ" dirty="0">
                          <a:latin typeface="Times New Roman" panose="02020603050405020304" pitchFamily="18" charset="0"/>
                          <a:cs typeface="Times New Roman" panose="02020603050405020304" pitchFamily="18" charset="0"/>
                        </a:rPr>
                        <a:t>шағын</a:t>
                      </a:r>
                      <a:endParaRPr lang="ru-RU" dirty="0">
                        <a:latin typeface="Times New Roman" panose="02020603050405020304" pitchFamily="18" charset="0"/>
                        <a:cs typeface="Times New Roman" panose="02020603050405020304" pitchFamily="18" charset="0"/>
                      </a:endParaRPr>
                    </a:p>
                  </a:txBody>
                  <a:tcPr/>
                </a:tc>
                <a:tc>
                  <a:txBody>
                    <a:bodyPr/>
                    <a:lstStyle/>
                    <a:p>
                      <a:r>
                        <a:rPr lang="kk-KZ" dirty="0">
                          <a:latin typeface="Times New Roman" panose="02020603050405020304" pitchFamily="18" charset="0"/>
                          <a:cs typeface="Times New Roman" panose="02020603050405020304" pitchFamily="18" charset="0"/>
                        </a:rPr>
                        <a:t>орта</a:t>
                      </a:r>
                      <a:endParaRPr lang="ru-RU" dirty="0">
                        <a:latin typeface="Times New Roman" panose="02020603050405020304" pitchFamily="18" charset="0"/>
                        <a:cs typeface="Times New Roman" panose="02020603050405020304" pitchFamily="18" charset="0"/>
                      </a:endParaRPr>
                    </a:p>
                  </a:txBody>
                  <a:tcPr/>
                </a:tc>
                <a:tc>
                  <a:txBody>
                    <a:bodyPr/>
                    <a:lstStyle/>
                    <a:p>
                      <a:r>
                        <a:rPr lang="kk-KZ" dirty="0">
                          <a:latin typeface="Times New Roman" panose="02020603050405020304" pitchFamily="18" charset="0"/>
                          <a:cs typeface="Times New Roman" panose="02020603050405020304" pitchFamily="18" charset="0"/>
                        </a:rPr>
                        <a:t>ірі</a:t>
                      </a:r>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36023248"/>
                  </a:ext>
                </a:extLst>
              </a:tr>
              <a:tr h="1330420">
                <a:tc>
                  <a:txBody>
                    <a:bodyPr/>
                    <a:lstStyle/>
                    <a:p>
                      <a:r>
                        <a:rPr lang="kk-KZ" sz="1800" kern="1200" dirty="0">
                          <a:solidFill>
                            <a:schemeClr val="dk1"/>
                          </a:solidFill>
                          <a:effectLst/>
                          <a:latin typeface="Times New Roman" panose="02020603050405020304" pitchFamily="18" charset="0"/>
                          <a:ea typeface="+mn-ea"/>
                          <a:cs typeface="Times New Roman" panose="02020603050405020304" pitchFamily="18" charset="0"/>
                        </a:rPr>
                        <a:t>қызметкерлердің орташа жылдық саны</a:t>
                      </a:r>
                      <a:endParaRPr lang="ru-RU" dirty="0">
                        <a:latin typeface="Times New Roman" panose="02020603050405020304" pitchFamily="18" charset="0"/>
                        <a:cs typeface="Times New Roman" panose="02020603050405020304" pitchFamily="18" charset="0"/>
                      </a:endParaRPr>
                    </a:p>
                  </a:txBody>
                  <a:tcPr/>
                </a:tc>
                <a:tc>
                  <a:txBody>
                    <a:bodyPr/>
                    <a:lstStyle/>
                    <a:p>
                      <a:r>
                        <a:rPr lang="ru-RU" dirty="0">
                          <a:latin typeface="Times New Roman" panose="02020603050405020304" pitchFamily="18" charset="0"/>
                          <a:cs typeface="Times New Roman" panose="02020603050405020304" pitchFamily="18" charset="0"/>
                        </a:rPr>
                        <a:t>≤15 </a:t>
                      </a:r>
                      <a:r>
                        <a:rPr lang="ru-RU" dirty="0" err="1">
                          <a:latin typeface="Times New Roman" panose="02020603050405020304" pitchFamily="18" charset="0"/>
                          <a:cs typeface="Times New Roman" panose="02020603050405020304" pitchFamily="18" charset="0"/>
                        </a:rPr>
                        <a:t>адам</a:t>
                      </a:r>
                      <a:endParaRPr lang="ru-RU"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cs typeface="Times New Roman" panose="02020603050405020304" pitchFamily="18" charset="0"/>
                        </a:rPr>
                        <a:t>≤100 </a:t>
                      </a:r>
                      <a:r>
                        <a:rPr lang="ru-RU" dirty="0" err="1">
                          <a:latin typeface="Times New Roman" panose="02020603050405020304" pitchFamily="18" charset="0"/>
                          <a:cs typeface="Times New Roman" panose="02020603050405020304" pitchFamily="18" charset="0"/>
                        </a:rPr>
                        <a:t>адам</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cs typeface="Times New Roman" panose="02020603050405020304" pitchFamily="18" charset="0"/>
                        </a:rPr>
                        <a:t>≥100 </a:t>
                      </a:r>
                      <a:r>
                        <a:rPr lang="ru-RU" dirty="0" err="1">
                          <a:latin typeface="Times New Roman" panose="02020603050405020304" pitchFamily="18" charset="0"/>
                          <a:cs typeface="Times New Roman" panose="02020603050405020304" pitchFamily="18" charset="0"/>
                        </a:rPr>
                        <a:t>адам</a:t>
                      </a:r>
                      <a:r>
                        <a:rPr lang="ru-RU" baseline="0"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baseline="0"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≤250 </a:t>
                      </a:r>
                      <a:r>
                        <a:rPr lang="ru-RU" dirty="0" err="1">
                          <a:latin typeface="Times New Roman" panose="02020603050405020304" pitchFamily="18" charset="0"/>
                          <a:cs typeface="Times New Roman" panose="02020603050405020304" pitchFamily="18" charset="0"/>
                        </a:rPr>
                        <a:t>адам</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cs typeface="Times New Roman" panose="02020603050405020304" pitchFamily="18" charset="0"/>
                        </a:rPr>
                        <a:t>≥250 </a:t>
                      </a:r>
                      <a:r>
                        <a:rPr lang="ru-RU" dirty="0" err="1">
                          <a:latin typeface="Times New Roman" panose="02020603050405020304" pitchFamily="18" charset="0"/>
                          <a:cs typeface="Times New Roman" panose="02020603050405020304" pitchFamily="18" charset="0"/>
                        </a:rPr>
                        <a:t>адам</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27455312"/>
                  </a:ext>
                </a:extLst>
              </a:tr>
              <a:tr h="1330420">
                <a:tc>
                  <a:txBody>
                    <a:bodyPr/>
                    <a:lstStyle/>
                    <a:p>
                      <a:r>
                        <a:rPr lang="kk-KZ" sz="1800" kern="1200" dirty="0">
                          <a:solidFill>
                            <a:schemeClr val="dk1"/>
                          </a:solidFill>
                          <a:effectLst/>
                          <a:latin typeface="Times New Roman" panose="02020603050405020304" pitchFamily="18" charset="0"/>
                          <a:ea typeface="+mn-ea"/>
                          <a:cs typeface="Times New Roman" panose="02020603050405020304" pitchFamily="18" charset="0"/>
                        </a:rPr>
                        <a:t>орташа жылдық кіріс</a:t>
                      </a:r>
                      <a:endParaRPr lang="ru-RU" dirty="0">
                        <a:latin typeface="Times New Roman" panose="02020603050405020304" pitchFamily="18" charset="0"/>
                        <a:cs typeface="Times New Roman" panose="02020603050405020304" pitchFamily="18" charset="0"/>
                      </a:endParaRPr>
                    </a:p>
                  </a:txBody>
                  <a:tcPr/>
                </a:tc>
                <a:tc>
                  <a:txBody>
                    <a:bodyPr/>
                    <a:lstStyle/>
                    <a:p>
                      <a:r>
                        <a:rPr lang="ru-RU" dirty="0">
                          <a:latin typeface="Times New Roman" panose="02020603050405020304" pitchFamily="18" charset="0"/>
                          <a:cs typeface="Times New Roman" panose="02020603050405020304" pitchFamily="18" charset="0"/>
                        </a:rPr>
                        <a:t>≤30 000 АЕК</a:t>
                      </a:r>
                    </a:p>
                  </a:txBody>
                  <a:tcPr/>
                </a:tc>
                <a:tc>
                  <a:txBody>
                    <a:bodyPr/>
                    <a:lstStyle/>
                    <a:p>
                      <a:r>
                        <a:rPr lang="ru-RU" dirty="0">
                          <a:latin typeface="Times New Roman" panose="02020603050405020304" pitchFamily="18" charset="0"/>
                          <a:cs typeface="Times New Roman" panose="02020603050405020304" pitchFamily="18" charset="0"/>
                        </a:rPr>
                        <a:t>≤300</a:t>
                      </a:r>
                      <a:r>
                        <a:rPr lang="ru-RU" baseline="0" dirty="0">
                          <a:latin typeface="Times New Roman" panose="02020603050405020304" pitchFamily="18" charset="0"/>
                          <a:cs typeface="Times New Roman" panose="02020603050405020304" pitchFamily="18" charset="0"/>
                        </a:rPr>
                        <a:t> 000 АЕК</a:t>
                      </a:r>
                      <a:endParaRPr lang="ru-RU" dirty="0">
                        <a:latin typeface="Times New Roman" panose="02020603050405020304" pitchFamily="18" charset="0"/>
                        <a:cs typeface="Times New Roman" panose="02020603050405020304" pitchFamily="18" charset="0"/>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a:latin typeface="Times New Roman" panose="02020603050405020304" pitchFamily="18" charset="0"/>
                          <a:cs typeface="Times New Roman" panose="02020603050405020304" pitchFamily="18" charset="0"/>
                        </a:rPr>
                        <a:t>≥300 000 АЕК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 3 000 000 АЕК</a:t>
                      </a:r>
                    </a:p>
                    <a:p>
                      <a:endParaRPr lang="ru-RU" dirty="0">
                        <a:latin typeface="Times New Roman" panose="02020603050405020304" pitchFamily="18" charset="0"/>
                        <a:cs typeface="Times New Roman" panose="02020603050405020304" pitchFamily="18" charset="0"/>
                      </a:endParaRPr>
                    </a:p>
                  </a:txBody>
                  <a:tcPr/>
                </a:tc>
                <a:tc>
                  <a:txBody>
                    <a:bodyPr/>
                    <a:lstStyle/>
                    <a:p>
                      <a:r>
                        <a:rPr lang="ru-RU" dirty="0">
                          <a:latin typeface="Times New Roman" panose="02020603050405020304" pitchFamily="18" charset="0"/>
                          <a:cs typeface="Times New Roman" panose="02020603050405020304" pitchFamily="18" charset="0"/>
                        </a:rPr>
                        <a:t>≥ 3 000 000 АЕК</a:t>
                      </a:r>
                    </a:p>
                  </a:txBody>
                  <a:tcPr/>
                </a:tc>
                <a:extLst>
                  <a:ext uri="{0D108BD9-81ED-4DB2-BD59-A6C34878D82A}">
                    <a16:rowId xmlns:a16="http://schemas.microsoft.com/office/drawing/2014/main" val="4108181585"/>
                  </a:ext>
                </a:extLst>
              </a:tr>
            </a:tbl>
          </a:graphicData>
        </a:graphic>
      </p:graphicFrame>
    </p:spTree>
    <p:extLst>
      <p:ext uri="{BB962C8B-B14F-4D97-AF65-F5344CB8AC3E}">
        <p14:creationId xmlns:p14="http://schemas.microsoft.com/office/powerpoint/2010/main" val="1600031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0"/>
            <a:ext cx="10018713" cy="1170709"/>
          </a:xfrm>
        </p:spPr>
        <p:txBody>
          <a:bodyPr/>
          <a:lstStyle/>
          <a:p>
            <a:r>
              <a:rPr lang="kk-KZ" b="1" dirty="0">
                <a:solidFill>
                  <a:schemeClr val="tx1"/>
                </a:solidFill>
                <a:latin typeface="Times New Roman" panose="02020603050405020304" pitchFamily="18" charset="0"/>
                <a:cs typeface="Times New Roman" panose="02020603050405020304" pitchFamily="18" charset="0"/>
              </a:rPr>
              <a:t>Дара кәсіпкерлік</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84310" y="1856509"/>
            <a:ext cx="10018713" cy="3934691"/>
          </a:xfrm>
        </p:spPr>
        <p:txBody>
          <a:bodyPr/>
          <a:lstStyle/>
          <a:p>
            <a:r>
              <a:rPr lang="kk-KZ" i="1" dirty="0">
                <a:solidFill>
                  <a:schemeClr val="tx1"/>
                </a:solidFill>
                <a:latin typeface="Times New Roman" panose="02020603050405020304" pitchFamily="18" charset="0"/>
                <a:cs typeface="Times New Roman" panose="02020603050405020304" pitchFamily="18" charset="0"/>
              </a:rPr>
              <a:t>Өзiндiк кәсiпкерлiктi</a:t>
            </a:r>
            <a:r>
              <a:rPr lang="kk-KZ" dirty="0">
                <a:solidFill>
                  <a:schemeClr val="tx1"/>
                </a:solidFill>
                <a:latin typeface="Times New Roman" panose="02020603050405020304" pitchFamily="18" charset="0"/>
                <a:cs typeface="Times New Roman" panose="02020603050405020304" pitchFamily="18" charset="0"/>
              </a:rPr>
              <a:t> бiр жеке тұлға өзiне меншiк құқығымен тиесiлi мүлiк негiзiнде, сондай-ақ мүлiктi пайдалануға және (немесе) оған иелiк етуге жол беретiн өзге де құқыққа орай дербес жүзеге асырады.</a:t>
            </a:r>
            <a:endParaRPr lang="ru-RU" dirty="0">
              <a:solidFill>
                <a:schemeClr val="tx1"/>
              </a:solidFill>
              <a:latin typeface="Times New Roman" panose="02020603050405020304" pitchFamily="18" charset="0"/>
              <a:cs typeface="Times New Roman" panose="02020603050405020304" pitchFamily="18" charset="0"/>
            </a:endParaRPr>
          </a:p>
          <a:p>
            <a:r>
              <a:rPr lang="kk-KZ" i="1" dirty="0">
                <a:solidFill>
                  <a:schemeClr val="tx1"/>
                </a:solidFill>
                <a:latin typeface="Times New Roman" panose="02020603050405020304" pitchFamily="18" charset="0"/>
                <a:cs typeface="Times New Roman" panose="02020603050405020304" pitchFamily="18" charset="0"/>
              </a:rPr>
              <a:t>Бiрлескен кәсiпкерлiктi</a:t>
            </a:r>
            <a:r>
              <a:rPr lang="kk-KZ" dirty="0">
                <a:solidFill>
                  <a:schemeClr val="tx1"/>
                </a:solidFill>
                <a:latin typeface="Times New Roman" panose="02020603050405020304" pitchFamily="18" charset="0"/>
                <a:cs typeface="Times New Roman" panose="02020603050405020304" pitchFamily="18" charset="0"/>
              </a:rPr>
              <a:t> жеке тұлғалар (дара кәсiпкерлер) тобы өздерiне ортақ меншiк құқығымен тиесiлi мүлiк негізінде, сондай-ақ мүлiктi бiрлесiп пайдалануға және (немесе) оған иелiк етуге жол беретiн өзге де құқыққа орай жүзеге асырады.</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2512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a:solidFill>
                  <a:schemeClr val="tx1"/>
                </a:solidFill>
                <a:latin typeface="Times New Roman" panose="02020603050405020304" pitchFamily="18" charset="0"/>
                <a:cs typeface="Times New Roman" panose="02020603050405020304" pitchFamily="18" charset="0"/>
              </a:rPr>
              <a:t>Бiрлескен кәсiпкерлiктiң нысандарда жүзеге асырылуы мүмкін:</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kk-KZ" dirty="0">
                <a:solidFill>
                  <a:schemeClr val="tx1"/>
                </a:solidFill>
                <a:latin typeface="Times New Roman" panose="02020603050405020304" pitchFamily="18" charset="0"/>
                <a:cs typeface="Times New Roman" panose="02020603050405020304" pitchFamily="18" charset="0"/>
              </a:rPr>
              <a:t>1) ерлi-зайыптылардың ортақ бiрлескен меншiгi негiзiнде жүзеге асырылатын ерлi-зайыптылар кәсiпкерлiгi;</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latin typeface="Times New Roman" panose="02020603050405020304" pitchFamily="18" charset="0"/>
                <a:cs typeface="Times New Roman" panose="02020603050405020304" pitchFamily="18" charset="0"/>
              </a:rPr>
              <a:t>2) шаруа қожалығының ортақ бiрлескен меншiгi немесе жекешелендiрiлген тұрғынжайға ортақ бiрлескен меншiк негізінде жүзеге асырылатын отбасылық кәсiпкерлiк;</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latin typeface="Times New Roman" panose="02020603050405020304" pitchFamily="18" charset="0"/>
                <a:cs typeface="Times New Roman" panose="02020603050405020304" pitchFamily="18" charset="0"/>
              </a:rPr>
              <a:t>3) жеке кәсiпкерлiк ортақ үлестiк меншiк негiзiнде жүзеге асырылатын жай серiктестiк;</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latin typeface="Times New Roman" panose="02020603050405020304" pitchFamily="18" charset="0"/>
                <a:cs typeface="Times New Roman" panose="02020603050405020304" pitchFamily="18" charset="0"/>
              </a:rPr>
              <a:t>4) Қазақстан Республикасының заңдарына сәйкес өзге де нысандар болып табылады.</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0" y="325582"/>
            <a:ext cx="10018713" cy="1156855"/>
          </a:xfrm>
        </p:spPr>
        <p:txBody>
          <a:bodyPr/>
          <a:lstStyle/>
          <a:p>
            <a:r>
              <a:rPr lang="kk-KZ" b="1" dirty="0">
                <a:solidFill>
                  <a:schemeClr val="tx1"/>
                </a:solidFill>
                <a:latin typeface="Times New Roman" panose="02020603050405020304" pitchFamily="18" charset="0"/>
                <a:cs typeface="Times New Roman" panose="02020603050405020304" pitchFamily="18" charset="0"/>
              </a:rPr>
              <a:t>Шаруа немесе фермер қожалығы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84310" y="1662545"/>
            <a:ext cx="10018713" cy="4752110"/>
          </a:xfrm>
        </p:spPr>
        <p:txBody>
          <a:bodyPr>
            <a:normAutofit/>
          </a:bodyPr>
          <a:lstStyle/>
          <a:p>
            <a:r>
              <a:rPr lang="kk-KZ" b="1" i="1" dirty="0">
                <a:solidFill>
                  <a:schemeClr val="tx1"/>
                </a:solidFill>
                <a:latin typeface="Times New Roman" panose="02020603050405020304" pitchFamily="18" charset="0"/>
                <a:cs typeface="Times New Roman" panose="02020603050405020304" pitchFamily="18" charset="0"/>
              </a:rPr>
              <a:t>Шаруа немесе фермер қожалығы</a:t>
            </a:r>
            <a:r>
              <a:rPr lang="kk-KZ" dirty="0">
                <a:solidFill>
                  <a:schemeClr val="tx1"/>
                </a:solidFill>
                <a:latin typeface="Times New Roman" panose="02020603050405020304" pitchFamily="18" charset="0"/>
                <a:cs typeface="Times New Roman" panose="02020603050405020304" pitchFamily="18" charset="0"/>
              </a:rPr>
              <a:t> деп азаматтардың ауыл шаруашылығы мақсатындағы жердi ауыл шаруашылығы өнiмдерін өндiру үшін пайдаланумен, сондай-ақ осы өнiмдi қайта өңдеумен және өткiзумен тығыз байланысты кәсiпкерлiк қызметті  жүзеге асыруға бағытталған  еңбек бiрлестiгiн айтады.</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latin typeface="Times New Roman" panose="02020603050405020304" pitchFamily="18" charset="0"/>
                <a:cs typeface="Times New Roman" panose="02020603050405020304" pitchFamily="18" charset="0"/>
              </a:rPr>
              <a:t>Шаруа немесе фермер қожалығы кәсiпкерлiк қызмет ортақ бiрлескен меншiк базасына негiзделген отбасылық кәсiпкерлiк нысанында жүзеге асырылатын шаруа қожалығы нысанында немесе өзiндiк кәсiпкерлiктi жүзеге асыруға негiзделген фермер қожалығы нысанында, сондай-ақ бiрлескен қызмет туралы шарт негiзiнде ортақ үлестiк меншiк базасында жай серiктестiк нысанында ұйымдастырылған фермер қожалығы нысандарында әрекет мүмкiн.</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2549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1"/>
            <a:ext cx="10018713" cy="949036"/>
          </a:xfrm>
        </p:spPr>
        <p:txBody>
          <a:bodyPr/>
          <a:lstStyle/>
          <a:p>
            <a:r>
              <a:rPr lang="kk-KZ" b="1" i="1" dirty="0">
                <a:solidFill>
                  <a:schemeClr val="tx1"/>
                </a:solidFill>
              </a:rPr>
              <a:t>Шаруашылық серiктестiктер</a:t>
            </a:r>
            <a:endParaRPr lang="ru-RU" dirty="0">
              <a:solidFill>
                <a:schemeClr val="tx1"/>
              </a:solidFill>
            </a:endParaRPr>
          </a:p>
        </p:txBody>
      </p:sp>
      <p:graphicFrame>
        <p:nvGraphicFramePr>
          <p:cNvPr id="8" name="Объект 7">
            <a:extLst>
              <a:ext uri="{FF2B5EF4-FFF2-40B4-BE49-F238E27FC236}">
                <a16:creationId xmlns:a16="http://schemas.microsoft.com/office/drawing/2014/main" id="{BE5CF8CA-1FE8-46B4-84A8-A8F6FCE8269E}"/>
              </a:ext>
            </a:extLst>
          </p:cNvPr>
          <p:cNvGraphicFramePr>
            <a:graphicFrameLocks noGrp="1"/>
          </p:cNvGraphicFramePr>
          <p:nvPr>
            <p:ph idx="1"/>
            <p:extLst>
              <p:ext uri="{D42A27DB-BD31-4B8C-83A1-F6EECF244321}">
                <p14:modId xmlns:p14="http://schemas.microsoft.com/office/powerpoint/2010/main" val="2647396482"/>
              </p:ext>
            </p:extLst>
          </p:nvPr>
        </p:nvGraphicFramePr>
        <p:xfrm>
          <a:off x="1484310" y="2008909"/>
          <a:ext cx="10018713" cy="423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9417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84310" y="1066800"/>
            <a:ext cx="10018713" cy="5430981"/>
          </a:xfrm>
        </p:spPr>
        <p:txBody>
          <a:bodyPr>
            <a:normAutofit/>
          </a:bodyPr>
          <a:lstStyle/>
          <a:p>
            <a:pPr fontAlgn="base"/>
            <a:r>
              <a:rPr lang="kk-KZ" b="1" i="1" dirty="0">
                <a:solidFill>
                  <a:schemeClr val="tx1"/>
                </a:solidFill>
                <a:latin typeface="Times New Roman" panose="02020603050405020304" pitchFamily="18" charset="0"/>
                <a:cs typeface="Times New Roman" panose="02020603050405020304" pitchFamily="18" charset="0"/>
              </a:rPr>
              <a:t>Акционерлiк қоғам</a:t>
            </a:r>
            <a:r>
              <a:rPr lang="kk-KZ" i="1"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 бұл өзiнiң қызметiн жүзеге асыру үшiн қаражат тарту мақсатында акциялар шығаратын заңды тұлға. Акционерлiк қоғамның акционерлерi заң актiлерiнде көзделгеннен басқа жағдайларда оның мiндеттемелерi бойынша жауапкершілік жүктемейді және өзiне тиесiлi акциялар құнының шегiнде қоғамның қызметiне байланысты шығындар тәуекелiн көтередi.</a:t>
            </a:r>
          </a:p>
          <a:p>
            <a:pPr fontAlgn="base"/>
            <a:endParaRPr lang="kk-KZ" dirty="0">
              <a:solidFill>
                <a:schemeClr val="tx1"/>
              </a:solidFill>
              <a:latin typeface="Times New Roman" panose="02020603050405020304" pitchFamily="18" charset="0"/>
              <a:cs typeface="Times New Roman" panose="02020603050405020304" pitchFamily="18" charset="0"/>
            </a:endParaRPr>
          </a:p>
          <a:p>
            <a:pPr fontAlgn="base"/>
            <a:r>
              <a:rPr lang="kk-KZ" dirty="0">
                <a:solidFill>
                  <a:schemeClr val="tx1"/>
                </a:solidFill>
                <a:latin typeface="Times New Roman" panose="02020603050405020304" pitchFamily="18" charset="0"/>
                <a:cs typeface="Times New Roman" panose="02020603050405020304" pitchFamily="18" charset="0"/>
              </a:rPr>
              <a:t>Кәсіпкерлік қызметпен айналысу мақсатында азаматтардың жеке еңбегiмен қатысу арқылы, сондай-ақ мүлiктiк жарналарын (пайларын) бiрiктiруiне  негізделген азаматтардың ерiктi бiрлестiгi </a:t>
            </a:r>
            <a:r>
              <a:rPr lang="kk-KZ" b="1" dirty="0">
                <a:solidFill>
                  <a:schemeClr val="tx1"/>
                </a:solidFill>
                <a:latin typeface="Times New Roman" panose="02020603050405020304" pitchFamily="18" charset="0"/>
                <a:cs typeface="Times New Roman" panose="02020603050405020304" pitchFamily="18" charset="0"/>
              </a:rPr>
              <a:t>өндiрiстiк кооператив </a:t>
            </a:r>
            <a:r>
              <a:rPr lang="kk-KZ" dirty="0">
                <a:solidFill>
                  <a:schemeClr val="tx1"/>
                </a:solidFill>
                <a:latin typeface="Times New Roman" panose="02020603050405020304" pitchFamily="18" charset="0"/>
                <a:cs typeface="Times New Roman" panose="02020603050405020304" pitchFamily="18" charset="0"/>
              </a:rPr>
              <a:t>(ӨК) деп аталады. </a:t>
            </a:r>
            <a:endParaRPr lang="ru-RU" dirty="0">
              <a:solidFill>
                <a:schemeClr val="tx1"/>
              </a:solidFill>
              <a:latin typeface="Times New Roman" panose="02020603050405020304" pitchFamily="18" charset="0"/>
              <a:cs typeface="Times New Roman" panose="02020603050405020304" pitchFamily="18" charset="0"/>
            </a:endParaRPr>
          </a:p>
          <a:p>
            <a:pPr fontAlgn="base"/>
            <a:endParaRPr lang="ru-RU" dirty="0">
              <a:solidFill>
                <a:schemeClr val="tx1"/>
              </a:solidFill>
              <a:latin typeface="Times New Roman" panose="02020603050405020304" pitchFamily="18" charset="0"/>
              <a:cs typeface="Times New Roman" panose="02020603050405020304" pitchFamily="18" charset="0"/>
            </a:endParaRP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2478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0" y="519547"/>
            <a:ext cx="10018713" cy="1032164"/>
          </a:xfrm>
        </p:spPr>
        <p:txBody>
          <a:bodyPr/>
          <a:lstStyle/>
          <a:p>
            <a:r>
              <a:rPr lang="kk-KZ" b="1" dirty="0">
                <a:solidFill>
                  <a:schemeClr val="tx1"/>
                </a:solidFill>
                <a:latin typeface="Times New Roman" panose="02020603050405020304" pitchFamily="18" charset="0"/>
                <a:cs typeface="Times New Roman" panose="02020603050405020304" pitchFamily="18" charset="0"/>
              </a:rPr>
              <a:t>Ішкі кәсіпкерлік орта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484310" y="1551711"/>
            <a:ext cx="10018713" cy="4668980"/>
          </a:xfrm>
        </p:spPr>
        <p:txBody>
          <a:bodyPr>
            <a:normAutofit fontScale="92500" lnSpcReduction="20000"/>
          </a:bodyPr>
          <a:lstStyle/>
          <a:p>
            <a:pPr marL="0" indent="0">
              <a:lnSpc>
                <a:spcPct val="120000"/>
              </a:lnSpc>
              <a:spcBef>
                <a:spcPts val="0"/>
              </a:spcBef>
              <a:buNone/>
            </a:pPr>
            <a:r>
              <a:rPr lang="kk-KZ" dirty="0">
                <a:solidFill>
                  <a:schemeClr val="tx1"/>
                </a:solidFill>
                <a:latin typeface="Times New Roman" panose="02020603050405020304" pitchFamily="18" charset="0"/>
                <a:cs typeface="Times New Roman" panose="02020603050405020304" pitchFamily="18" charset="0"/>
              </a:rPr>
              <a:t>       Ішкі кәсіпкерлік орта факторлары кәсіпкерлік құрылымдардың қаржы-шаруашылық қызметтерімен және сол қызметтер барысында қалыптасатын қатынастармен, байланыстармен тікелей байланысты.</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Ішкі кәсіпкерлік орта интеграцияланған жүйе ретінде мыналардан тұрады:</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меншікті капиталдың болуы және оның мөлшері;</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ұйымдық-құқықтық нысанды таңдау;</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кәсіпкерлік қызмет саласын таңдау;</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серкіктестерді таңдау;</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нарық туралы білім;</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r>
              <a:rPr lang="kk-KZ" dirty="0">
                <a:solidFill>
                  <a:schemeClr val="tx1"/>
                </a:solidFill>
                <a:latin typeface="Times New Roman" panose="02020603050405020304" pitchFamily="18" charset="0"/>
                <a:cs typeface="Times New Roman" panose="02020603050405020304" pitchFamily="18" charset="0"/>
              </a:rPr>
              <a:t>қызметкерлерді, мамандарды таңдау және оларды басқару және  т.б.</a:t>
            </a:r>
            <a:endParaRPr lang="ru-RU" dirty="0">
              <a:solidFill>
                <a:schemeClr val="tx1"/>
              </a:solidFill>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kk-KZ" dirty="0">
                <a:solidFill>
                  <a:schemeClr val="tx1"/>
                </a:solidFill>
                <a:latin typeface="Times New Roman" panose="02020603050405020304" pitchFamily="18" charset="0"/>
                <a:cs typeface="Times New Roman" panose="02020603050405020304" pitchFamily="18" charset="0"/>
              </a:rPr>
              <a:t>           Ішкі кәсіпкерлік орта  субъективті сипатта болады және көп жағдайда кәсіпкердің (лидердің) өзіне, оның біліктілігіне, басқара білу, өзгерістерге бейімделе білу сияқты жеке бас қасиеттеріне байланысты болады. Ішкі кәсіпкерлік орта ұжымдағы моральдық-психологиялық климатқа да байланысты.</a:t>
            </a:r>
            <a:endParaRPr lang="ru-RU" dirty="0">
              <a:solidFill>
                <a:schemeClr val="tx1"/>
              </a:solidFill>
              <a:latin typeface="Times New Roman" panose="02020603050405020304" pitchFamily="18" charset="0"/>
              <a:cs typeface="Times New Roman" panose="02020603050405020304" pitchFamily="18" charset="0"/>
            </a:endParaRPr>
          </a:p>
          <a:p>
            <a:pPr>
              <a:lnSpc>
                <a:spcPct val="120000"/>
              </a:lnSpc>
              <a:spcBef>
                <a:spcPts val="0"/>
              </a:spcBef>
            </a:pP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1311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0" y="626917"/>
            <a:ext cx="10018713" cy="879764"/>
          </a:xfrm>
        </p:spPr>
        <p:txBody>
          <a:bodyPr>
            <a:normAutofit/>
          </a:bodyPr>
          <a:lstStyle/>
          <a:p>
            <a:r>
              <a:rPr lang="kk-KZ" b="1" dirty="0">
                <a:solidFill>
                  <a:schemeClr val="tx1"/>
                </a:solidFill>
                <a:latin typeface="Times New Roman" panose="02020603050405020304" pitchFamily="18" charset="0"/>
                <a:cs typeface="Times New Roman" panose="02020603050405020304" pitchFamily="18" charset="0"/>
              </a:rPr>
              <a:t>Сыртқы кәсіпкерлік орта</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391842" y="1866901"/>
            <a:ext cx="10018713" cy="4364182"/>
          </a:xfrm>
        </p:spPr>
        <p:txBody>
          <a:bodyPr/>
          <a:lstStyle/>
          <a:p>
            <a:r>
              <a:rPr lang="kk-KZ" i="1" dirty="0">
                <a:solidFill>
                  <a:schemeClr val="tx1"/>
                </a:solidFill>
                <a:latin typeface="Times New Roman" panose="02020603050405020304" pitchFamily="18" charset="0"/>
                <a:cs typeface="Times New Roman" panose="02020603050405020304" pitchFamily="18" charset="0"/>
              </a:rPr>
              <a:t>Сыртқы кәсіпкерлік орта</a:t>
            </a:r>
            <a:r>
              <a:rPr lang="kk-KZ" dirty="0">
                <a:solidFill>
                  <a:schemeClr val="tx1"/>
                </a:solidFill>
                <a:latin typeface="Times New Roman" panose="02020603050405020304" pitchFamily="18" charset="0"/>
                <a:cs typeface="Times New Roman" panose="02020603050405020304" pitchFamily="18" charset="0"/>
              </a:rPr>
              <a:t> – бұл кәсіпкерлік қызметке,  оның қалыптасуы мен дамуына тікелей немесе жанама ықпал ететін сыртқы факторлар мен жағдайлардың жиынтығы.</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latin typeface="Times New Roman" panose="02020603050405020304" pitchFamily="18" charset="0"/>
                <a:cs typeface="Times New Roman" panose="02020603050405020304" pitchFamily="18" charset="0"/>
              </a:rPr>
              <a:t>Сыртқы кәсіпкерлік орта кәсіпкерлік қызметті сыртқы реттеудің күрделі жүйесі болып табылады.  Сондықтан  дара кәсіпкерлер мен заңды тұлғалар үшін объективті сипатта болады, себебі олар сыртқы кәсіпкерлік ортаны (заңдар, табиғи-климаттық жаңдайлар және т.б.)  өзгерте алмайды, бірақ өз істерін жүргізу барысында ескерулері қажет.</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224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Объект 5"/>
          <p:cNvGraphicFramePr>
            <a:graphicFrameLocks noGrp="1"/>
          </p:cNvGraphicFramePr>
          <p:nvPr>
            <p:ph idx="1"/>
            <p:extLst>
              <p:ext uri="{D42A27DB-BD31-4B8C-83A1-F6EECF244321}">
                <p14:modId xmlns:p14="http://schemas.microsoft.com/office/powerpoint/2010/main" val="1542034170"/>
              </p:ext>
            </p:extLst>
          </p:nvPr>
        </p:nvGraphicFramePr>
        <p:xfrm>
          <a:off x="678094" y="636998"/>
          <a:ext cx="10746769" cy="5404206"/>
        </p:xfrm>
        <a:graphic>
          <a:graphicData uri="http://schemas.openxmlformats.org/drawingml/2006/table">
            <a:tbl>
              <a:tblPr firstRow="1" firstCol="1" lastRow="1" lastCol="1" bandRow="1" bandCol="1">
                <a:tableStyleId>{5C22544A-7EE6-4342-B048-85BDC9FD1C3A}</a:tableStyleId>
              </a:tblPr>
              <a:tblGrid>
                <a:gridCol w="1870003">
                  <a:extLst>
                    <a:ext uri="{9D8B030D-6E8A-4147-A177-3AD203B41FA5}">
                      <a16:colId xmlns:a16="http://schemas.microsoft.com/office/drawing/2014/main" val="3436280393"/>
                    </a:ext>
                  </a:extLst>
                </a:gridCol>
                <a:gridCol w="8876766">
                  <a:extLst>
                    <a:ext uri="{9D8B030D-6E8A-4147-A177-3AD203B41FA5}">
                      <a16:colId xmlns:a16="http://schemas.microsoft.com/office/drawing/2014/main" val="3638172896"/>
                    </a:ext>
                  </a:extLst>
                </a:gridCol>
              </a:tblGrid>
              <a:tr h="284288">
                <a:tc>
                  <a:txBody>
                    <a:bodyPr/>
                    <a:lstStyle/>
                    <a:p>
                      <a:pPr algn="ctr">
                        <a:lnSpc>
                          <a:spcPct val="100000"/>
                        </a:lnSpc>
                        <a:spcAft>
                          <a:spcPts val="0"/>
                        </a:spcAft>
                        <a:tabLst>
                          <a:tab pos="2969895" algn="ctr"/>
                          <a:tab pos="5940425" algn="r"/>
                        </a:tabLst>
                      </a:pPr>
                      <a:r>
                        <a:rPr lang="kk-KZ" sz="1400" dirty="0">
                          <a:solidFill>
                            <a:schemeClr val="tx1"/>
                          </a:solidFill>
                          <a:effectLst/>
                          <a:latin typeface="Times New Roman" panose="02020603050405020304" pitchFamily="18" charset="0"/>
                          <a:cs typeface="Times New Roman" panose="02020603050405020304" pitchFamily="18" charset="0"/>
                        </a:rPr>
                        <a:t> </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nchor="ctr">
                    <a:solidFill>
                      <a:schemeClr val="bg1">
                        <a:lumMod val="85000"/>
                      </a:schemeClr>
                    </a:solidFill>
                  </a:tcPr>
                </a:tc>
                <a:tc>
                  <a:txBody>
                    <a:bodyPr/>
                    <a:lstStyle/>
                    <a:p>
                      <a:pPr algn="ctr">
                        <a:lnSpc>
                          <a:spcPct val="100000"/>
                        </a:lnSpc>
                        <a:spcAft>
                          <a:spcPts val="0"/>
                        </a:spcAft>
                        <a:tabLst>
                          <a:tab pos="2969895" algn="ctr"/>
                          <a:tab pos="5940425" algn="r"/>
                        </a:tabLst>
                      </a:pPr>
                      <a:r>
                        <a:rPr lang="kk-KZ" sz="1400">
                          <a:solidFill>
                            <a:schemeClr val="tx1"/>
                          </a:solidFill>
                          <a:effectLst/>
                          <a:latin typeface="Times New Roman" panose="02020603050405020304" pitchFamily="18" charset="0"/>
                          <a:cs typeface="Times New Roman" panose="02020603050405020304" pitchFamily="18" charset="0"/>
                        </a:rPr>
                        <a:t> </a:t>
                      </a:r>
                      <a:endParaRPr lang="ru-RU" sz="14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nchor="ctr">
                    <a:solidFill>
                      <a:schemeClr val="bg1">
                        <a:lumMod val="85000"/>
                      </a:schemeClr>
                    </a:solidFill>
                  </a:tcPr>
                </a:tc>
                <a:extLst>
                  <a:ext uri="{0D108BD9-81ED-4DB2-BD59-A6C34878D82A}">
                    <a16:rowId xmlns:a16="http://schemas.microsoft.com/office/drawing/2014/main" val="2947773850"/>
                  </a:ext>
                </a:extLst>
              </a:tr>
              <a:tr h="562564">
                <a:tc>
                  <a:txBody>
                    <a:bodyPr/>
                    <a:lstStyle/>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 </a:t>
                      </a:r>
                      <a:endParaRPr lang="ru-RU" sz="1400" b="0" dirty="0">
                        <a:solidFill>
                          <a:schemeClr val="tx1"/>
                        </a:solidFill>
                        <a:effectLst/>
                        <a:latin typeface="Times New Roman" panose="02020603050405020304" pitchFamily="18" charset="0"/>
                        <a:cs typeface="Times New Roman" panose="02020603050405020304" pitchFamily="18" charset="0"/>
                      </a:endParaRPr>
                    </a:p>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Халықаралық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Халықаралық бәсекелестік. Әлемдегі әскери қақтығыстар. </a:t>
                      </a:r>
                      <a:r>
                        <a:rPr lang="ru-RU" sz="1400" b="0" dirty="0">
                          <a:solidFill>
                            <a:schemeClr val="tx1"/>
                          </a:solidFill>
                          <a:effectLst/>
                          <a:latin typeface="Times New Roman" panose="02020603050405020304" pitchFamily="18" charset="0"/>
                          <a:cs typeface="Times New Roman" panose="02020603050405020304" pitchFamily="18" charset="0"/>
                        </a:rPr>
                        <a:t>Терроризм </a:t>
                      </a:r>
                      <a:r>
                        <a:rPr lang="kk-KZ" sz="1400" b="0" dirty="0">
                          <a:solidFill>
                            <a:schemeClr val="tx1"/>
                          </a:solidFill>
                          <a:effectLst/>
                          <a:latin typeface="Times New Roman" panose="02020603050405020304" pitchFamily="18" charset="0"/>
                          <a:cs typeface="Times New Roman" panose="02020603050405020304" pitchFamily="18" charset="0"/>
                        </a:rPr>
                        <a:t>деңгейі</a:t>
                      </a:r>
                      <a:r>
                        <a:rPr lang="ru-RU" sz="1400" b="0" dirty="0">
                          <a:solidFill>
                            <a:schemeClr val="tx1"/>
                          </a:solidFill>
                          <a:effectLst/>
                          <a:latin typeface="Times New Roman" panose="02020603050405020304" pitchFamily="18" charset="0"/>
                          <a:cs typeface="Times New Roman" panose="02020603050405020304" pitchFamily="18" charset="0"/>
                        </a:rPr>
                        <a:t>. </a:t>
                      </a:r>
                      <a:r>
                        <a:rPr lang="kk-KZ" sz="1400" b="0" dirty="0">
                          <a:solidFill>
                            <a:schemeClr val="tx1"/>
                          </a:solidFill>
                          <a:effectLst/>
                          <a:latin typeface="Times New Roman" panose="02020603050405020304" pitchFamily="18" charset="0"/>
                          <a:cs typeface="Times New Roman" panose="02020603050405020304" pitchFamily="18" charset="0"/>
                        </a:rPr>
                        <a:t>Халықаралық көрмелер</a:t>
                      </a:r>
                      <a:r>
                        <a:rPr lang="ru-RU" sz="1400" b="0" dirty="0">
                          <a:solidFill>
                            <a:schemeClr val="tx1"/>
                          </a:solidFill>
                          <a:effectLst/>
                          <a:latin typeface="Times New Roman" panose="02020603050405020304" pitchFamily="18" charset="0"/>
                          <a:cs typeface="Times New Roman" panose="02020603050405020304" pitchFamily="18" charset="0"/>
                        </a:rPr>
                        <a:t>, </a:t>
                      </a:r>
                      <a:r>
                        <a:rPr lang="ru-RU" sz="1400" b="0" dirty="0" err="1">
                          <a:solidFill>
                            <a:schemeClr val="tx1"/>
                          </a:solidFill>
                          <a:effectLst/>
                          <a:latin typeface="Times New Roman" panose="02020603050405020304" pitchFamily="18" charset="0"/>
                          <a:cs typeface="Times New Roman" panose="02020603050405020304" pitchFamily="18" charset="0"/>
                        </a:rPr>
                        <a:t>конференциялар</a:t>
                      </a:r>
                      <a:r>
                        <a:rPr lang="ru-RU" sz="1400" b="0" dirty="0">
                          <a:solidFill>
                            <a:schemeClr val="tx1"/>
                          </a:solidFill>
                          <a:effectLst/>
                          <a:latin typeface="Times New Roman" panose="02020603050405020304" pitchFamily="18" charset="0"/>
                          <a:cs typeface="Times New Roman" panose="02020603050405020304" pitchFamily="18" charset="0"/>
                        </a:rPr>
                        <a:t>.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4041527480"/>
                  </a:ext>
                </a:extLst>
              </a:tr>
              <a:tr h="576842">
                <a:tc>
                  <a:txBody>
                    <a:bodyPr/>
                    <a:lstStyle/>
                    <a:p>
                      <a:pPr>
                        <a:lnSpc>
                          <a:spcPct val="100000"/>
                        </a:lnSpc>
                        <a:spcAft>
                          <a:spcPts val="0"/>
                        </a:spcAft>
                        <a:tabLst>
                          <a:tab pos="2969895" algn="ctr"/>
                          <a:tab pos="5940425" algn="r"/>
                        </a:tabLst>
                      </a:pPr>
                      <a:r>
                        <a:rPr lang="ru-RU" sz="1400" b="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Саяси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ru-RU" sz="1400" b="0" dirty="0">
                          <a:solidFill>
                            <a:schemeClr val="tx1"/>
                          </a:solidFill>
                          <a:effectLst/>
                          <a:latin typeface="Times New Roman" panose="02020603050405020304" pitchFamily="18" charset="0"/>
                          <a:cs typeface="Times New Roman" panose="02020603050405020304" pitchFamily="18" charset="0"/>
                        </a:rPr>
                        <a:t>Демократия </a:t>
                      </a:r>
                      <a:r>
                        <a:rPr lang="kk-KZ" sz="1400" b="0" dirty="0">
                          <a:solidFill>
                            <a:schemeClr val="tx1"/>
                          </a:solidFill>
                          <a:effectLst/>
                          <a:latin typeface="Times New Roman" panose="02020603050405020304" pitchFamily="18" charset="0"/>
                          <a:cs typeface="Times New Roman" panose="02020603050405020304" pitchFamily="18" charset="0"/>
                        </a:rPr>
                        <a:t>деңгейі</a:t>
                      </a:r>
                      <a:r>
                        <a:rPr lang="ru-RU" sz="1400" b="0" dirty="0">
                          <a:solidFill>
                            <a:schemeClr val="tx1"/>
                          </a:solidFill>
                          <a:effectLst/>
                          <a:latin typeface="Times New Roman" panose="02020603050405020304" pitchFamily="18" charset="0"/>
                          <a:cs typeface="Times New Roman" panose="02020603050405020304" pitchFamily="18" charset="0"/>
                        </a:rPr>
                        <a:t>. </a:t>
                      </a:r>
                      <a:r>
                        <a:rPr lang="kk-KZ" sz="1400" b="0" dirty="0">
                          <a:solidFill>
                            <a:schemeClr val="tx1"/>
                          </a:solidFill>
                          <a:effectLst/>
                          <a:latin typeface="Times New Roman" panose="02020603050405020304" pitchFamily="18" charset="0"/>
                          <a:cs typeface="Times New Roman" panose="02020603050405020304" pitchFamily="18" charset="0"/>
                        </a:rPr>
                        <a:t>Жекелеген елдерде болып жатқан саяси реформалар</a:t>
                      </a:r>
                      <a:r>
                        <a:rPr lang="ru-RU" sz="1400" b="0" dirty="0">
                          <a:solidFill>
                            <a:schemeClr val="tx1"/>
                          </a:solidFill>
                          <a:effectLst/>
                          <a:latin typeface="Times New Roman" panose="02020603050405020304" pitchFamily="18" charset="0"/>
                          <a:cs typeface="Times New Roman" panose="02020603050405020304" pitchFamily="18" charset="0"/>
                        </a:rPr>
                        <a:t>.  </a:t>
                      </a:r>
                      <a:r>
                        <a:rPr lang="kk-KZ" sz="1400" b="0" dirty="0">
                          <a:solidFill>
                            <a:schemeClr val="tx1"/>
                          </a:solidFill>
                          <a:effectLst/>
                          <a:latin typeface="Times New Roman" panose="02020603050405020304" pitchFamily="18" charset="0"/>
                          <a:cs typeface="Times New Roman" panose="02020603050405020304" pitchFamily="18" charset="0"/>
                        </a:rPr>
                        <a:t>Елдегі сыбайлас-жемқорлықтың, қылмыстық жағдайдың деңгейі</a:t>
                      </a:r>
                      <a:r>
                        <a:rPr lang="ru-RU" sz="1400" b="0" dirty="0">
                          <a:solidFill>
                            <a:schemeClr val="tx1"/>
                          </a:solidFill>
                          <a:effectLst/>
                          <a:latin typeface="Times New Roman" panose="02020603050405020304" pitchFamily="18" charset="0"/>
                          <a:cs typeface="Times New Roman" panose="02020603050405020304" pitchFamily="18" charset="0"/>
                        </a:rPr>
                        <a:t>.</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1458708773"/>
                  </a:ext>
                </a:extLst>
              </a:tr>
              <a:tr h="773211">
                <a:tc>
                  <a:txBody>
                    <a:bodyPr/>
                    <a:lstStyle/>
                    <a:p>
                      <a:pPr>
                        <a:lnSpc>
                          <a:spcPct val="100000"/>
                        </a:lnSpc>
                        <a:spcAft>
                          <a:spcPts val="0"/>
                        </a:spcAft>
                        <a:tabLst>
                          <a:tab pos="2969895" algn="ctr"/>
                          <a:tab pos="5940425" algn="r"/>
                        </a:tabLst>
                      </a:pPr>
                      <a:r>
                        <a:rPr lang="ru-RU" sz="1400" b="0" dirty="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Экономикалық</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Инфляцияның орташа жылдық қарқыны. Елдегі қаржы жүйесінің жағдайы. Банктік пайыздар деңгейі. Елдегі жиынтық меншік құрамындағы жеке меншіктің үлес салмағы. Кәсіпкерлік қызметпен байланысты салықтардың мөлшерлемесі. Инвестициялық климат. Көлеңкелі және криминалды экономика деңгейі.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875698894"/>
                  </a:ext>
                </a:extLst>
              </a:tr>
              <a:tr h="551825">
                <a:tc>
                  <a:txBody>
                    <a:bodyPr/>
                    <a:lstStyle/>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Әлеуметтік-демографиялық</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Елдегі тұрғындардың ішкі және сыртқы көші-қоны (миграциясы). Тұрғындардың табыс деңгейі, әлеуметтік жағдайы, білімі, жынысы, жасы бойынша (халықтың қартаюы) құрылымы, құрамы.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3041515204"/>
                  </a:ext>
                </a:extLst>
              </a:tr>
              <a:tr h="691766">
                <a:tc>
                  <a:txBody>
                    <a:bodyPr/>
                    <a:lstStyle/>
                    <a:p>
                      <a:pPr>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Құқықтық</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Кәсіпкерлікті дамыту қағидаларына сай құқықтық база. Кәсіпкерлікті реттейтін құқықтық акттердің сақталуын прокурорлық бақылау сапасы.</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2947225372"/>
                  </a:ext>
                </a:extLst>
              </a:tr>
              <a:tr h="628833">
                <a:tc>
                  <a:txBody>
                    <a:bodyPr/>
                    <a:lstStyle/>
                    <a:p>
                      <a:pPr>
                        <a:lnSpc>
                          <a:spcPct val="100000"/>
                        </a:lnSpc>
                        <a:spcAft>
                          <a:spcPts val="0"/>
                        </a:spcAft>
                        <a:tabLst>
                          <a:tab pos="2969895" algn="ctr"/>
                          <a:tab pos="5940425" algn="r"/>
                        </a:tabLst>
                      </a:pPr>
                      <a:r>
                        <a:rPr lang="ru-RU" sz="1400" b="0">
                          <a:solidFill>
                            <a:schemeClr val="tx1"/>
                          </a:solidFill>
                          <a:effectLst/>
                          <a:latin typeface="Times New Roman" panose="02020603050405020304" pitchFamily="18" charset="0"/>
                          <a:cs typeface="Times New Roman" panose="02020603050405020304" pitchFamily="18" charset="0"/>
                        </a:rPr>
                        <a:t>Экологи</a:t>
                      </a:r>
                      <a:r>
                        <a:rPr lang="kk-KZ" sz="1400" b="0">
                          <a:solidFill>
                            <a:schemeClr val="tx1"/>
                          </a:solidFill>
                          <a:effectLst/>
                          <a:latin typeface="Times New Roman" panose="02020603050405020304" pitchFamily="18" charset="0"/>
                          <a:cs typeface="Times New Roman" panose="02020603050405020304" pitchFamily="18" charset="0"/>
                        </a:rPr>
                        <a:t>ялық</a:t>
                      </a:r>
                      <a:endParaRPr lang="ru-RU" sz="14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Техногенді апаттар. Жекелеген қалалар мен аумақтар дың экожүйесінің параметрлері. Мемлекеттің экологиялық бағдарламаларды қаржыландыру деңгейі. Экожүйенің жағдайын реттейтін құқықтық база.</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2775165671"/>
                  </a:ext>
                </a:extLst>
              </a:tr>
              <a:tr h="402113">
                <a:tc>
                  <a:txBody>
                    <a:bodyPr/>
                    <a:lstStyle/>
                    <a:p>
                      <a:pPr>
                        <a:lnSpc>
                          <a:spcPct val="100000"/>
                        </a:lnSpc>
                        <a:spcAft>
                          <a:spcPts val="0"/>
                        </a:spcAft>
                        <a:tabLst>
                          <a:tab pos="2969895" algn="ctr"/>
                          <a:tab pos="5940425" algn="r"/>
                        </a:tabLst>
                      </a:pPr>
                      <a:r>
                        <a:rPr lang="ru-RU" sz="1400" b="0">
                          <a:solidFill>
                            <a:schemeClr val="tx1"/>
                          </a:solidFill>
                          <a:effectLst/>
                          <a:latin typeface="Times New Roman" panose="02020603050405020304" pitchFamily="18" charset="0"/>
                          <a:cs typeface="Times New Roman" panose="02020603050405020304" pitchFamily="18" charset="0"/>
                        </a:rPr>
                        <a:t>Табиғи-климаттық</a:t>
                      </a:r>
                      <a:endParaRPr lang="ru-RU" sz="14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ru-RU" sz="1400" b="0" dirty="0">
                          <a:solidFill>
                            <a:schemeClr val="tx1"/>
                          </a:solidFill>
                          <a:effectLst/>
                          <a:latin typeface="Times New Roman" panose="02020603050405020304" pitchFamily="18" charset="0"/>
                          <a:cs typeface="Times New Roman" panose="02020603050405020304" pitchFamily="18" charset="0"/>
                        </a:rPr>
                        <a:t>Климат. </a:t>
                      </a:r>
                      <a:r>
                        <a:rPr lang="kk-KZ" sz="1400" b="0" dirty="0">
                          <a:solidFill>
                            <a:schemeClr val="tx1"/>
                          </a:solidFill>
                          <a:effectLst/>
                          <a:latin typeface="Times New Roman" panose="02020603050405020304" pitchFamily="18" charset="0"/>
                          <a:cs typeface="Times New Roman" panose="02020603050405020304" pitchFamily="18" charset="0"/>
                        </a:rPr>
                        <a:t>Табиғи апаттар. Табиғи ресурстардың қоры, олардың орналасуы. </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1102921334"/>
                  </a:ext>
                </a:extLst>
              </a:tr>
              <a:tr h="932764">
                <a:tc>
                  <a:txBody>
                    <a:bodyPr/>
                    <a:lstStyle/>
                    <a:p>
                      <a:pPr>
                        <a:lnSpc>
                          <a:spcPct val="100000"/>
                        </a:lnSpc>
                        <a:spcAft>
                          <a:spcPts val="0"/>
                        </a:spcAft>
                        <a:tabLst>
                          <a:tab pos="2969895" algn="ctr"/>
                          <a:tab pos="5940425" algn="r"/>
                        </a:tabLst>
                      </a:pPr>
                      <a:r>
                        <a:rPr lang="ru-RU" sz="1400" b="0">
                          <a:solidFill>
                            <a:schemeClr val="tx1"/>
                          </a:solidFill>
                          <a:effectLst/>
                          <a:latin typeface="Times New Roman" panose="02020603050405020304" pitchFamily="18" charset="0"/>
                          <a:cs typeface="Times New Roman" panose="02020603050405020304" pitchFamily="18" charset="0"/>
                        </a:rPr>
                        <a:t> </a:t>
                      </a:r>
                    </a:p>
                    <a:p>
                      <a:pPr>
                        <a:lnSpc>
                          <a:spcPct val="100000"/>
                        </a:lnSpc>
                        <a:spcAft>
                          <a:spcPts val="0"/>
                        </a:spcAft>
                        <a:tabLst>
                          <a:tab pos="2969895" algn="ctr"/>
                          <a:tab pos="5940425" algn="r"/>
                        </a:tabLst>
                      </a:pPr>
                      <a:r>
                        <a:rPr lang="kk-KZ" sz="1400" b="0">
                          <a:solidFill>
                            <a:schemeClr val="tx1"/>
                          </a:solidFill>
                          <a:effectLst/>
                          <a:latin typeface="Times New Roman" panose="02020603050405020304" pitchFamily="18" charset="0"/>
                          <a:cs typeface="Times New Roman" panose="02020603050405020304" pitchFamily="18" charset="0"/>
                        </a:rPr>
                        <a:t>Ғылыми-техникалық</a:t>
                      </a:r>
                      <a:endParaRPr lang="ru-RU" sz="14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tc>
                  <a:txBody>
                    <a:bodyPr/>
                    <a:lstStyle/>
                    <a:p>
                      <a:pPr algn="just">
                        <a:lnSpc>
                          <a:spcPct val="100000"/>
                        </a:lnSpc>
                        <a:spcAft>
                          <a:spcPts val="0"/>
                        </a:spcAft>
                        <a:tabLst>
                          <a:tab pos="2969895" algn="ctr"/>
                          <a:tab pos="5940425" algn="r"/>
                        </a:tabLst>
                      </a:pPr>
                      <a:r>
                        <a:rPr lang="kk-KZ" sz="1400" b="0" dirty="0">
                          <a:solidFill>
                            <a:schemeClr val="tx1"/>
                          </a:solidFill>
                          <a:effectLst/>
                          <a:latin typeface="Times New Roman" panose="02020603050405020304" pitchFamily="18" charset="0"/>
                          <a:cs typeface="Times New Roman" panose="02020603050405020304" pitchFamily="18" charset="0"/>
                        </a:rPr>
                        <a:t>Өнеркәсіптік өндіріс пен құрылыстың автоматтандырылу деңгейі. Елдің компьютерлендірілу, ғаламтормен қамтамасыздандырылу деңгейі. Жұмысшылардың жалпы санындағы ғылыми қызметкерлер санының үлес салмағы. Ғылыми мамандардың материалдық қамтамасыздандырылу деңгейі.</a:t>
                      </a:r>
                      <a:endParaRPr lang="ru-RU" sz="1400" b="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846" marR="43846" marT="0" marB="0">
                    <a:solidFill>
                      <a:schemeClr val="bg1">
                        <a:lumMod val="85000"/>
                      </a:schemeClr>
                    </a:solidFill>
                  </a:tcPr>
                </a:tc>
                <a:extLst>
                  <a:ext uri="{0D108BD9-81ED-4DB2-BD59-A6C34878D82A}">
                    <a16:rowId xmlns:a16="http://schemas.microsoft.com/office/drawing/2014/main" val="3511230722"/>
                  </a:ext>
                </a:extLst>
              </a:tr>
            </a:tbl>
          </a:graphicData>
        </a:graphic>
      </p:graphicFrame>
    </p:spTree>
    <p:extLst>
      <p:ext uri="{BB962C8B-B14F-4D97-AF65-F5344CB8AC3E}">
        <p14:creationId xmlns:p14="http://schemas.microsoft.com/office/powerpoint/2010/main" val="2543252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4937D7-6875-4565-A3E4-7B845D6F7364}"/>
              </a:ext>
            </a:extLst>
          </p:cNvPr>
          <p:cNvSpPr>
            <a:spLocks noGrp="1"/>
          </p:cNvSpPr>
          <p:nvPr>
            <p:ph type="title"/>
          </p:nvPr>
        </p:nvSpPr>
        <p:spPr/>
        <p:txBody>
          <a:bodyPr/>
          <a:lstStyle/>
          <a:p>
            <a:r>
              <a:rPr lang="kk-KZ" dirty="0">
                <a:solidFill>
                  <a:schemeClr val="tx1"/>
                </a:solidFill>
                <a:latin typeface="Times New Roman" panose="02020603050405020304" pitchFamily="18" charset="0"/>
                <a:cs typeface="Times New Roman" panose="02020603050405020304" pitchFamily="18" charset="0"/>
              </a:rPr>
              <a:t>Бақылау сұрақтары</a:t>
            </a:r>
            <a:endParaRPr lang="ru-KZ" dirty="0">
              <a:solidFill>
                <a:schemeClr val="tx1"/>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F3F9D7D1-5F2E-4C88-B119-E15B6B878AB3}"/>
              </a:ext>
            </a:extLst>
          </p:cNvPr>
          <p:cNvSpPr>
            <a:spLocks noGrp="1"/>
          </p:cNvSpPr>
          <p:nvPr>
            <p:ph idx="1"/>
          </p:nvPr>
        </p:nvSpPr>
        <p:spPr/>
        <p:txBody>
          <a:bodyPr>
            <a:normAutofit/>
          </a:bodyPr>
          <a:lstStyle/>
          <a:p>
            <a:r>
              <a:rPr lang="kk-KZ" dirty="0">
                <a:solidFill>
                  <a:schemeClr val="tx1"/>
                </a:solidFill>
                <a:latin typeface="Times New Roman" panose="02020603050405020304" pitchFamily="18" charset="0"/>
                <a:cs typeface="Times New Roman" panose="02020603050405020304" pitchFamily="18" charset="0"/>
              </a:rPr>
              <a:t>Кәсіпкерлік деген не?</a:t>
            </a:r>
          </a:p>
          <a:p>
            <a:r>
              <a:rPr lang="kk-KZ" dirty="0">
                <a:solidFill>
                  <a:schemeClr val="tx1"/>
                </a:solidFill>
                <a:latin typeface="Times New Roman" panose="02020603050405020304" pitchFamily="18" charset="0"/>
                <a:cs typeface="Times New Roman" panose="02020603050405020304" pitchFamily="18" charset="0"/>
              </a:rPr>
              <a:t>Кәсіпкерліктің қандай түрлерін білесіз?</a:t>
            </a:r>
          </a:p>
          <a:p>
            <a:r>
              <a:rPr lang="kk-KZ" dirty="0">
                <a:solidFill>
                  <a:schemeClr val="tx1"/>
                </a:solidFill>
                <a:latin typeface="Times New Roman" panose="02020603050405020304" pitchFamily="18" charset="0"/>
                <a:cs typeface="Times New Roman" panose="02020603050405020304" pitchFamily="18" charset="0"/>
              </a:rPr>
              <a:t>Жұмыскерлердің жылдық орташа санына және жылдық орташа кіріске қарай кәсіпкерлік субъектілері қандай санаттарға жатқызылады?</a:t>
            </a:r>
          </a:p>
          <a:p>
            <a:r>
              <a:rPr lang="kk-KZ" dirty="0">
                <a:solidFill>
                  <a:schemeClr val="tx1"/>
                </a:solidFill>
                <a:latin typeface="Times New Roman" panose="02020603050405020304" pitchFamily="18" charset="0"/>
                <a:cs typeface="Times New Roman" panose="02020603050405020304" pitchFamily="18" charset="0"/>
              </a:rPr>
              <a:t>Шаруашылық серіктестіктің қандай түрлері болады?</a:t>
            </a:r>
          </a:p>
          <a:p>
            <a:r>
              <a:rPr lang="kk-KZ" dirty="0">
                <a:solidFill>
                  <a:schemeClr val="tx1"/>
                </a:solidFill>
                <a:latin typeface="Times New Roman" panose="02020603050405020304" pitchFamily="18" charset="0"/>
                <a:cs typeface="Times New Roman" panose="02020603050405020304" pitchFamily="18" charset="0"/>
              </a:rPr>
              <a:t>Кәсіпкерліктің ішкі және сыртқы орта факторларын атаңыз.</a:t>
            </a:r>
            <a:endParaRPr lang="ru-KZ"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5477568"/>
      </p:ext>
    </p:extLst>
  </p:cSld>
  <p:clrMapOvr>
    <a:masterClrMapping/>
  </p:clrMapOvr>
</p:sld>
</file>

<file path=ppt/theme/theme1.xml><?xml version="1.0" encoding="utf-8"?>
<a:theme xmlns:a="http://schemas.openxmlformats.org/drawingml/2006/main" name="Базис">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Базис">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Базис">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TM03457444[[fn=Основа]]</Template>
  <TotalTime>272</TotalTime>
  <Words>1068</Words>
  <Application>Microsoft Office PowerPoint</Application>
  <PresentationFormat>Широкоэкранный</PresentationFormat>
  <Paragraphs>113</Paragraphs>
  <Slides>16</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16</vt:i4>
      </vt:variant>
    </vt:vector>
  </HeadingPairs>
  <TitlesOfParts>
    <vt:vector size="19" baseType="lpstr">
      <vt:lpstr>Corbel</vt:lpstr>
      <vt:lpstr>Times New Roman</vt:lpstr>
      <vt:lpstr>Базис</vt:lpstr>
      <vt:lpstr>2-дәріс   Кәсіпкерлік және кәсіпкерлік қызмет негіздері</vt:lpstr>
      <vt:lpstr>Презентация PowerPoint</vt:lpstr>
      <vt:lpstr>Презентация PowerPoint</vt:lpstr>
      <vt:lpstr>Презентация PowerPoint</vt:lpstr>
      <vt:lpstr>Кәсіпкерліктің қызметтері </vt:lpstr>
      <vt:lpstr>Кәсіпкерліктің түрлері</vt:lpstr>
      <vt:lpstr>Жұмыскерлердің жылдық орташа санына және жылдық орташа кіріске қарай кәсіпкерлік субъектілері мынадай санаттарға жатқызылады:</vt:lpstr>
      <vt:lpstr>Дара кәсіпкерлік</vt:lpstr>
      <vt:lpstr>Бiрлескен кәсiпкерлiктiң нысандарда жүзеге асырылуы мүмкін:</vt:lpstr>
      <vt:lpstr>Шаруа немесе фермер қожалығы</vt:lpstr>
      <vt:lpstr>Шаруашылық серiктестiктер</vt:lpstr>
      <vt:lpstr>Презентация PowerPoint</vt:lpstr>
      <vt:lpstr>Ішкі кәсіпкерлік орта</vt:lpstr>
      <vt:lpstr>Сыртқы кәсіпкерлік орта</vt:lpstr>
      <vt:lpstr>Презентация PowerPoint</vt:lpstr>
      <vt:lpstr>Бақылау сұрақтары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Кәсіпкерліктің экономикалық негіздері</dc:title>
  <dc:creator>Пользователь</dc:creator>
  <cp:lastModifiedBy>Абдрахманова Жаннур Сериковна</cp:lastModifiedBy>
  <cp:revision>32</cp:revision>
  <dcterms:created xsi:type="dcterms:W3CDTF">2019-01-27T17:34:40Z</dcterms:created>
  <dcterms:modified xsi:type="dcterms:W3CDTF">2025-09-08T07:37:34Z</dcterms:modified>
</cp:coreProperties>
</file>